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16" r:id="rId2"/>
    <p:sldMasterId id="2147483804" r:id="rId3"/>
    <p:sldMasterId id="2147483792" r:id="rId4"/>
    <p:sldMasterId id="2147483780" r:id="rId5"/>
    <p:sldMasterId id="2147483768" r:id="rId6"/>
    <p:sldMasterId id="2147483756" r:id="rId7"/>
    <p:sldMasterId id="2147483744" r:id="rId8"/>
    <p:sldMasterId id="2147483732" r:id="rId9"/>
    <p:sldMasterId id="2147483720" r:id="rId10"/>
    <p:sldMasterId id="2147483708" r:id="rId11"/>
    <p:sldMasterId id="2147483696" r:id="rId12"/>
    <p:sldMasterId id="2147483684" r:id="rId13"/>
    <p:sldMasterId id="2147483672" r:id="rId14"/>
  </p:sldMasterIdLst>
  <p:notesMasterIdLst>
    <p:notesMasterId r:id="rId28"/>
  </p:notesMasterIdLst>
  <p:handoutMasterIdLst>
    <p:handoutMasterId r:id="rId29"/>
  </p:handoutMasterIdLst>
  <p:sldIdLst>
    <p:sldId id="267" r:id="rId15"/>
    <p:sldId id="268" r:id="rId16"/>
    <p:sldId id="258" r:id="rId17"/>
    <p:sldId id="266" r:id="rId18"/>
    <p:sldId id="259" r:id="rId19"/>
    <p:sldId id="269" r:id="rId20"/>
    <p:sldId id="262" r:id="rId21"/>
    <p:sldId id="271" r:id="rId22"/>
    <p:sldId id="270" r:id="rId23"/>
    <p:sldId id="272" r:id="rId24"/>
    <p:sldId id="274" r:id="rId25"/>
    <p:sldId id="273" r:id="rId26"/>
    <p:sldId id="275"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34" autoAdjust="0"/>
  </p:normalViewPr>
  <p:slideViewPr>
    <p:cSldViewPr>
      <p:cViewPr varScale="1">
        <p:scale>
          <a:sx n="81" d="100"/>
          <a:sy n="81" d="100"/>
        </p:scale>
        <p:origin x="-1302" y="-96"/>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184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DBC9D1-36B5-4703-8407-E08FD1CB71C5}" type="datetimeFigureOut">
              <a:rPr lang="fr-FR" smtClean="0"/>
              <a:t>24/01/2013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85EAD7-4E0E-4510-B2FE-2E4E9CA76731}" type="slidenum">
              <a:rPr lang="fr-FR" smtClean="0"/>
              <a:t>‹N°›</a:t>
            </a:fld>
            <a:endParaRPr lang="fr-FR"/>
          </a:p>
        </p:txBody>
      </p:sp>
    </p:spTree>
    <p:extLst>
      <p:ext uri="{BB962C8B-B14F-4D97-AF65-F5344CB8AC3E}">
        <p14:creationId xmlns:p14="http://schemas.microsoft.com/office/powerpoint/2010/main" val="3704887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79EE8-8AF5-4E97-B5BE-239E9B64FB7E}" type="datetimeFigureOut">
              <a:rPr lang="fr-FR" smtClean="0"/>
              <a:t>24/01/2013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354349-0068-47AD-9157-F7F8AC157565}" type="slidenum">
              <a:rPr lang="fr-FR" smtClean="0"/>
              <a:t>‹N°›</a:t>
            </a:fld>
            <a:endParaRPr lang="fr-FR"/>
          </a:p>
        </p:txBody>
      </p:sp>
    </p:spTree>
    <p:extLst>
      <p:ext uri="{BB962C8B-B14F-4D97-AF65-F5344CB8AC3E}">
        <p14:creationId xmlns:p14="http://schemas.microsoft.com/office/powerpoint/2010/main" val="1146094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1</a:t>
            </a:fld>
            <a:endParaRPr lang="fr-FR"/>
          </a:p>
        </p:txBody>
      </p:sp>
    </p:spTree>
    <p:extLst>
      <p:ext uri="{BB962C8B-B14F-4D97-AF65-F5344CB8AC3E}">
        <p14:creationId xmlns:p14="http://schemas.microsoft.com/office/powerpoint/2010/main" val="1557429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10</a:t>
            </a:fld>
            <a:endParaRPr lang="fr-FR"/>
          </a:p>
        </p:txBody>
      </p:sp>
    </p:spTree>
    <p:extLst>
      <p:ext uri="{BB962C8B-B14F-4D97-AF65-F5344CB8AC3E}">
        <p14:creationId xmlns:p14="http://schemas.microsoft.com/office/powerpoint/2010/main" val="2090115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11</a:t>
            </a:fld>
            <a:endParaRPr lang="fr-FR"/>
          </a:p>
        </p:txBody>
      </p:sp>
    </p:spTree>
    <p:extLst>
      <p:ext uri="{BB962C8B-B14F-4D97-AF65-F5344CB8AC3E}">
        <p14:creationId xmlns:p14="http://schemas.microsoft.com/office/powerpoint/2010/main" val="2090115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12</a:t>
            </a:fld>
            <a:endParaRPr lang="fr-FR"/>
          </a:p>
        </p:txBody>
      </p:sp>
    </p:spTree>
    <p:extLst>
      <p:ext uri="{BB962C8B-B14F-4D97-AF65-F5344CB8AC3E}">
        <p14:creationId xmlns:p14="http://schemas.microsoft.com/office/powerpoint/2010/main" val="58898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13</a:t>
            </a:fld>
            <a:endParaRPr lang="fr-FR"/>
          </a:p>
        </p:txBody>
      </p:sp>
    </p:spTree>
    <p:extLst>
      <p:ext uri="{BB962C8B-B14F-4D97-AF65-F5344CB8AC3E}">
        <p14:creationId xmlns:p14="http://schemas.microsoft.com/office/powerpoint/2010/main" val="209011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2</a:t>
            </a:fld>
            <a:endParaRPr lang="fr-FR"/>
          </a:p>
        </p:txBody>
      </p:sp>
    </p:spTree>
    <p:extLst>
      <p:ext uri="{BB962C8B-B14F-4D97-AF65-F5344CB8AC3E}">
        <p14:creationId xmlns:p14="http://schemas.microsoft.com/office/powerpoint/2010/main" val="292688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3</a:t>
            </a:fld>
            <a:endParaRPr lang="fr-FR"/>
          </a:p>
        </p:txBody>
      </p:sp>
    </p:spTree>
    <p:extLst>
      <p:ext uri="{BB962C8B-B14F-4D97-AF65-F5344CB8AC3E}">
        <p14:creationId xmlns:p14="http://schemas.microsoft.com/office/powerpoint/2010/main" val="1557429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4</a:t>
            </a:fld>
            <a:endParaRPr lang="fr-FR"/>
          </a:p>
        </p:txBody>
      </p:sp>
    </p:spTree>
    <p:extLst>
      <p:ext uri="{BB962C8B-B14F-4D97-AF65-F5344CB8AC3E}">
        <p14:creationId xmlns:p14="http://schemas.microsoft.com/office/powerpoint/2010/main" val="1000865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5</a:t>
            </a:fld>
            <a:endParaRPr lang="fr-FR"/>
          </a:p>
        </p:txBody>
      </p:sp>
    </p:spTree>
    <p:extLst>
      <p:ext uri="{BB962C8B-B14F-4D97-AF65-F5344CB8AC3E}">
        <p14:creationId xmlns:p14="http://schemas.microsoft.com/office/powerpoint/2010/main" val="2442139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6</a:t>
            </a:fld>
            <a:endParaRPr lang="fr-FR"/>
          </a:p>
        </p:txBody>
      </p:sp>
    </p:spTree>
    <p:extLst>
      <p:ext uri="{BB962C8B-B14F-4D97-AF65-F5344CB8AC3E}">
        <p14:creationId xmlns:p14="http://schemas.microsoft.com/office/powerpoint/2010/main" val="2442139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7</a:t>
            </a:fld>
            <a:endParaRPr lang="fr-FR"/>
          </a:p>
        </p:txBody>
      </p:sp>
    </p:spTree>
    <p:extLst>
      <p:ext uri="{BB962C8B-B14F-4D97-AF65-F5344CB8AC3E}">
        <p14:creationId xmlns:p14="http://schemas.microsoft.com/office/powerpoint/2010/main" val="675123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8</a:t>
            </a:fld>
            <a:endParaRPr lang="fr-FR"/>
          </a:p>
        </p:txBody>
      </p:sp>
    </p:spTree>
    <p:extLst>
      <p:ext uri="{BB962C8B-B14F-4D97-AF65-F5344CB8AC3E}">
        <p14:creationId xmlns:p14="http://schemas.microsoft.com/office/powerpoint/2010/main" val="58898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354349-0068-47AD-9157-F7F8AC157565}" type="slidenum">
              <a:rPr lang="fr-FR" smtClean="0"/>
              <a:t>9</a:t>
            </a:fld>
            <a:endParaRPr lang="fr-FR"/>
          </a:p>
        </p:txBody>
      </p:sp>
    </p:spTree>
    <p:extLst>
      <p:ext uri="{BB962C8B-B14F-4D97-AF65-F5344CB8AC3E}">
        <p14:creationId xmlns:p14="http://schemas.microsoft.com/office/powerpoint/2010/main" val="209011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351820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60241291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116572159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184543494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34226327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208952016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8" name="Espace réservé du pied de page 7"/>
          <p:cNvSpPr>
            <a:spLocks noGrp="1"/>
          </p:cNvSpPr>
          <p:nvPr>
            <p:ph type="ftr" sz="quarter" idx="11"/>
          </p:nvPr>
        </p:nvSpPr>
        <p:spPr/>
        <p:txBody>
          <a:bodyPr/>
          <a:lstStyle/>
          <a:p>
            <a:r>
              <a:rPr lang="fr-FR" smtClean="0"/>
              <a:t>Généraliser l’accès ouvert aux résultats de la recherche</a:t>
            </a:r>
            <a:endParaRPr lang="fr-FR"/>
          </a:p>
        </p:txBody>
      </p:sp>
      <p:sp>
        <p:nvSpPr>
          <p:cNvPr id="9" name="Espace réservé du numéro de diapositive 8"/>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207504696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4" name="Espace réservé du pied de page 3"/>
          <p:cNvSpPr>
            <a:spLocks noGrp="1"/>
          </p:cNvSpPr>
          <p:nvPr>
            <p:ph type="ftr" sz="quarter" idx="11"/>
          </p:nvPr>
        </p:nvSpPr>
        <p:spPr/>
        <p:txBody>
          <a:bodyPr/>
          <a:lstStyle/>
          <a:p>
            <a:r>
              <a:rPr lang="fr-FR" smtClean="0"/>
              <a:t>Généraliser l’accès ouvert aux résultats de la recherche</a:t>
            </a:r>
            <a:endParaRPr lang="fr-FR"/>
          </a:p>
        </p:txBody>
      </p:sp>
      <p:sp>
        <p:nvSpPr>
          <p:cNvPr id="5" name="Espace réservé du numéro de diapositive 4"/>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369549946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3" name="Espace réservé du pied de page 2"/>
          <p:cNvSpPr>
            <a:spLocks noGrp="1"/>
          </p:cNvSpPr>
          <p:nvPr>
            <p:ph type="ftr" sz="quarter" idx="11"/>
          </p:nvPr>
        </p:nvSpPr>
        <p:spPr/>
        <p:txBody>
          <a:bodyPr/>
          <a:lstStyle/>
          <a:p>
            <a:r>
              <a:rPr lang="fr-FR" smtClean="0"/>
              <a:t>Généraliser l’accès ouvert aux résultats de la recherche</a:t>
            </a:r>
            <a:endParaRPr lang="fr-FR"/>
          </a:p>
        </p:txBody>
      </p:sp>
      <p:sp>
        <p:nvSpPr>
          <p:cNvPr id="4" name="Espace réservé du numéro de diapositive 3"/>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169278522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195862695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336836561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178909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258513264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83F3C96-2320-4556-8907-6A328B8645CF}" type="slidenum">
              <a:rPr lang="fr-FR" smtClean="0"/>
              <a:t>‹N°›</a:t>
            </a:fld>
            <a:endParaRPr lang="fr-FR"/>
          </a:p>
        </p:txBody>
      </p:sp>
    </p:spTree>
    <p:extLst>
      <p:ext uri="{BB962C8B-B14F-4D97-AF65-F5344CB8AC3E}">
        <p14:creationId xmlns:p14="http://schemas.microsoft.com/office/powerpoint/2010/main" val="79025487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171421333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266665879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145721123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99740451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8" name="Espace réservé du pied de page 7"/>
          <p:cNvSpPr>
            <a:spLocks noGrp="1"/>
          </p:cNvSpPr>
          <p:nvPr>
            <p:ph type="ftr" sz="quarter" idx="11"/>
          </p:nvPr>
        </p:nvSpPr>
        <p:spPr/>
        <p:txBody>
          <a:bodyPr/>
          <a:lstStyle/>
          <a:p>
            <a:r>
              <a:rPr lang="fr-FR" smtClean="0"/>
              <a:t>Généraliser l’accès ouvert aux résultats de la recherche</a:t>
            </a:r>
            <a:endParaRPr lang="fr-FR"/>
          </a:p>
        </p:txBody>
      </p:sp>
      <p:sp>
        <p:nvSpPr>
          <p:cNvPr id="9" name="Espace réservé du numéro de diapositive 8"/>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324898286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4" name="Espace réservé du pied de page 3"/>
          <p:cNvSpPr>
            <a:spLocks noGrp="1"/>
          </p:cNvSpPr>
          <p:nvPr>
            <p:ph type="ftr" sz="quarter" idx="11"/>
          </p:nvPr>
        </p:nvSpPr>
        <p:spPr/>
        <p:txBody>
          <a:bodyPr/>
          <a:lstStyle/>
          <a:p>
            <a:r>
              <a:rPr lang="fr-FR" smtClean="0"/>
              <a:t>Généraliser l’accès ouvert aux résultats de la recherche</a:t>
            </a:r>
            <a:endParaRPr lang="fr-FR"/>
          </a:p>
        </p:txBody>
      </p:sp>
      <p:sp>
        <p:nvSpPr>
          <p:cNvPr id="5" name="Espace réservé du numéro de diapositive 4"/>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55282518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3" name="Espace réservé du pied de page 2"/>
          <p:cNvSpPr>
            <a:spLocks noGrp="1"/>
          </p:cNvSpPr>
          <p:nvPr>
            <p:ph type="ftr" sz="quarter" idx="11"/>
          </p:nvPr>
        </p:nvSpPr>
        <p:spPr/>
        <p:txBody>
          <a:bodyPr/>
          <a:lstStyle/>
          <a:p>
            <a:r>
              <a:rPr lang="fr-FR" smtClean="0"/>
              <a:t>Généraliser l’accès ouvert aux résultats de la recherche</a:t>
            </a:r>
            <a:endParaRPr lang="fr-FR"/>
          </a:p>
        </p:txBody>
      </p:sp>
      <p:sp>
        <p:nvSpPr>
          <p:cNvPr id="4" name="Espace réservé du numéro de diapositive 3"/>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394102004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79074466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3701406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1A7068C-5BAE-4741-BB56-1583D1782D87}"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83335941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129111712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1B179636-04FF-47F8-AD7D-6F92795EE941}" type="slidenum">
              <a:rPr lang="fr-FR" smtClean="0"/>
              <a:t>‹N°›</a:t>
            </a:fld>
            <a:endParaRPr lang="fr-FR"/>
          </a:p>
        </p:txBody>
      </p:sp>
    </p:spTree>
    <p:extLst>
      <p:ext uri="{BB962C8B-B14F-4D97-AF65-F5344CB8AC3E}">
        <p14:creationId xmlns:p14="http://schemas.microsoft.com/office/powerpoint/2010/main" val="235227967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324731102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133983478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104316633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411332685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8" name="Espace réservé du pied de page 7"/>
          <p:cNvSpPr>
            <a:spLocks noGrp="1"/>
          </p:cNvSpPr>
          <p:nvPr>
            <p:ph type="ftr" sz="quarter" idx="11"/>
          </p:nvPr>
        </p:nvSpPr>
        <p:spPr/>
        <p:txBody>
          <a:bodyPr/>
          <a:lstStyle/>
          <a:p>
            <a:r>
              <a:rPr lang="fr-FR" smtClean="0"/>
              <a:t>Généraliser l’accès ouvert aux résultats de la recherche</a:t>
            </a:r>
            <a:endParaRPr lang="fr-FR"/>
          </a:p>
        </p:txBody>
      </p:sp>
      <p:sp>
        <p:nvSpPr>
          <p:cNvPr id="9" name="Espace réservé du numéro de diapositive 8"/>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223196055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4" name="Espace réservé du pied de page 3"/>
          <p:cNvSpPr>
            <a:spLocks noGrp="1"/>
          </p:cNvSpPr>
          <p:nvPr>
            <p:ph type="ftr" sz="quarter" idx="11"/>
          </p:nvPr>
        </p:nvSpPr>
        <p:spPr/>
        <p:txBody>
          <a:bodyPr/>
          <a:lstStyle/>
          <a:p>
            <a:r>
              <a:rPr lang="fr-FR" smtClean="0"/>
              <a:t>Généraliser l’accès ouvert aux résultats de la recherche</a:t>
            </a:r>
            <a:endParaRPr lang="fr-FR"/>
          </a:p>
        </p:txBody>
      </p:sp>
      <p:sp>
        <p:nvSpPr>
          <p:cNvPr id="5" name="Espace réservé du numéro de diapositive 4"/>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249385325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3" name="Espace réservé du pied de page 2"/>
          <p:cNvSpPr>
            <a:spLocks noGrp="1"/>
          </p:cNvSpPr>
          <p:nvPr>
            <p:ph type="ftr" sz="quarter" idx="11"/>
          </p:nvPr>
        </p:nvSpPr>
        <p:spPr/>
        <p:txBody>
          <a:bodyPr/>
          <a:lstStyle/>
          <a:p>
            <a:r>
              <a:rPr lang="fr-FR" smtClean="0"/>
              <a:t>Généraliser l’accès ouvert aux résultats de la recherche</a:t>
            </a:r>
            <a:endParaRPr lang="fr-FR"/>
          </a:p>
        </p:txBody>
      </p:sp>
      <p:sp>
        <p:nvSpPr>
          <p:cNvPr id="4" name="Espace réservé du numéro de diapositive 3"/>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243233395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3520359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A7068C-5BAE-4741-BB56-1583D1782D87}"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32768709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173717073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103601001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81A3FF6-D20E-4C3E-8C9A-B423E682C420}" type="slidenum">
              <a:rPr lang="fr-FR" smtClean="0"/>
              <a:t>‹N°›</a:t>
            </a:fld>
            <a:endParaRPr lang="fr-FR"/>
          </a:p>
        </p:txBody>
      </p:sp>
    </p:spTree>
    <p:extLst>
      <p:ext uri="{BB962C8B-B14F-4D97-AF65-F5344CB8AC3E}">
        <p14:creationId xmlns:p14="http://schemas.microsoft.com/office/powerpoint/2010/main" val="283444902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73176109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96075609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347594114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153557247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8" name="Espace réservé du pied de page 7"/>
          <p:cNvSpPr>
            <a:spLocks noGrp="1"/>
          </p:cNvSpPr>
          <p:nvPr>
            <p:ph type="ftr" sz="quarter" idx="11"/>
          </p:nvPr>
        </p:nvSpPr>
        <p:spPr/>
        <p:txBody>
          <a:bodyPr/>
          <a:lstStyle/>
          <a:p>
            <a:r>
              <a:rPr lang="fr-FR" smtClean="0"/>
              <a:t>Généraliser l’accès ouvert aux résultats de la recherche</a:t>
            </a:r>
            <a:endParaRPr lang="fr-FR"/>
          </a:p>
        </p:txBody>
      </p:sp>
      <p:sp>
        <p:nvSpPr>
          <p:cNvPr id="9" name="Espace réservé du numéro de diapositive 8"/>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198690201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4" name="Espace réservé du pied de page 3"/>
          <p:cNvSpPr>
            <a:spLocks noGrp="1"/>
          </p:cNvSpPr>
          <p:nvPr>
            <p:ph type="ftr" sz="quarter" idx="11"/>
          </p:nvPr>
        </p:nvSpPr>
        <p:spPr/>
        <p:txBody>
          <a:bodyPr/>
          <a:lstStyle/>
          <a:p>
            <a:r>
              <a:rPr lang="fr-FR" smtClean="0"/>
              <a:t>Généraliser l’accès ouvert aux résultats de la recherche</a:t>
            </a:r>
            <a:endParaRPr lang="fr-FR"/>
          </a:p>
        </p:txBody>
      </p:sp>
      <p:sp>
        <p:nvSpPr>
          <p:cNvPr id="5" name="Espace réservé du numéro de diapositive 4"/>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65868082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3" name="Espace réservé du pied de page 2"/>
          <p:cNvSpPr>
            <a:spLocks noGrp="1"/>
          </p:cNvSpPr>
          <p:nvPr>
            <p:ph type="ftr" sz="quarter" idx="11"/>
          </p:nvPr>
        </p:nvSpPr>
        <p:spPr/>
        <p:txBody>
          <a:bodyPr/>
          <a:lstStyle/>
          <a:p>
            <a:r>
              <a:rPr lang="fr-FR" smtClean="0"/>
              <a:t>Généraliser l’accès ouvert aux résultats de la recherche</a:t>
            </a:r>
            <a:endParaRPr lang="fr-FR"/>
          </a:p>
        </p:txBody>
      </p:sp>
      <p:sp>
        <p:nvSpPr>
          <p:cNvPr id="4" name="Espace réservé du numéro de diapositive 3"/>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3749859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1A7068C-5BAE-4741-BB56-1583D1782D87}"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2893501470"/>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346541316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342039359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36408407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ABD7F78-2716-4079-B6AD-012F467B96C2}" type="slidenum">
              <a:rPr lang="fr-FR" smtClean="0"/>
              <a:t>‹N°›</a:t>
            </a:fld>
            <a:endParaRPr lang="fr-FR"/>
          </a:p>
        </p:txBody>
      </p:sp>
    </p:spTree>
    <p:extLst>
      <p:ext uri="{BB962C8B-B14F-4D97-AF65-F5344CB8AC3E}">
        <p14:creationId xmlns:p14="http://schemas.microsoft.com/office/powerpoint/2010/main" val="15143208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389666783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2916718924"/>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1426358142"/>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726450302"/>
      </p:ext>
    </p:extLst>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8" name="Espace réservé du pied de page 7"/>
          <p:cNvSpPr>
            <a:spLocks noGrp="1"/>
          </p:cNvSpPr>
          <p:nvPr>
            <p:ph type="ftr" sz="quarter" idx="11"/>
          </p:nvPr>
        </p:nvSpPr>
        <p:spPr/>
        <p:txBody>
          <a:bodyPr/>
          <a:lstStyle/>
          <a:p>
            <a:r>
              <a:rPr lang="fr-FR" smtClean="0"/>
              <a:t>Généraliser l’accès ouvert aux résultats de la recherche</a:t>
            </a:r>
            <a:endParaRPr lang="fr-FR"/>
          </a:p>
        </p:txBody>
      </p:sp>
      <p:sp>
        <p:nvSpPr>
          <p:cNvPr id="9" name="Espace réservé du numéro de diapositive 8"/>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1154899858"/>
      </p:ext>
    </p:extLst>
  </p:cSld>
  <p:clrMapOvr>
    <a:masterClrMapping/>
  </p:clrMapOvr>
  <p:timing>
    <p:tnLst>
      <p:par>
        <p:cTn id="1" dur="indefinite" restart="never" nodeType="tmRoot"/>
      </p:par>
    </p:tnLst>
  </p:timing>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4" name="Espace réservé du pied de page 3"/>
          <p:cNvSpPr>
            <a:spLocks noGrp="1"/>
          </p:cNvSpPr>
          <p:nvPr>
            <p:ph type="ftr" sz="quarter" idx="11"/>
          </p:nvPr>
        </p:nvSpPr>
        <p:spPr/>
        <p:txBody>
          <a:bodyPr/>
          <a:lstStyle/>
          <a:p>
            <a:r>
              <a:rPr lang="fr-FR" smtClean="0"/>
              <a:t>Généraliser l’accès ouvert aux résultats de la recherche</a:t>
            </a:r>
            <a:endParaRPr lang="fr-FR"/>
          </a:p>
        </p:txBody>
      </p:sp>
      <p:sp>
        <p:nvSpPr>
          <p:cNvPr id="5" name="Espace réservé du numéro de diapositive 4"/>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383368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1A7068C-5BAE-4741-BB56-1583D1782D87}"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4191187493"/>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3" name="Espace réservé du pied de page 2"/>
          <p:cNvSpPr>
            <a:spLocks noGrp="1"/>
          </p:cNvSpPr>
          <p:nvPr>
            <p:ph type="ftr" sz="quarter" idx="11"/>
          </p:nvPr>
        </p:nvSpPr>
        <p:spPr/>
        <p:txBody>
          <a:bodyPr/>
          <a:lstStyle/>
          <a:p>
            <a:r>
              <a:rPr lang="fr-FR" smtClean="0"/>
              <a:t>Généraliser l’accès ouvert aux résultats de la recherche</a:t>
            </a:r>
            <a:endParaRPr lang="fr-FR"/>
          </a:p>
        </p:txBody>
      </p:sp>
      <p:sp>
        <p:nvSpPr>
          <p:cNvPr id="4" name="Espace réservé du numéro de diapositive 3"/>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19046296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32501724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377900244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99883878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6DFACDFD-A6C3-40CF-BBC9-407EF0479DB7}" type="slidenum">
              <a:rPr lang="fr-FR" smtClean="0"/>
              <a:t>‹N°›</a:t>
            </a:fld>
            <a:endParaRPr lang="fr-FR"/>
          </a:p>
        </p:txBody>
      </p:sp>
    </p:spTree>
    <p:extLst>
      <p:ext uri="{BB962C8B-B14F-4D97-AF65-F5344CB8AC3E}">
        <p14:creationId xmlns:p14="http://schemas.microsoft.com/office/powerpoint/2010/main" val="1550789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1A7068C-5BAE-4741-BB56-1583D1782D87}" type="datetimeFigureOut">
              <a:rPr lang="fr-FR" smtClean="0"/>
              <a:t>24/01/2013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1003112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1A7068C-5BAE-4741-BB56-1583D1782D87}" type="datetimeFigureOut">
              <a:rPr lang="fr-FR" smtClean="0"/>
              <a:t>24/01/2013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1894054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A7068C-5BAE-4741-BB56-1583D1782D87}" type="datetimeFigureOut">
              <a:rPr lang="fr-FR" smtClean="0"/>
              <a:t>24/01/2013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419422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A7068C-5BAE-4741-BB56-1583D1782D87}"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1956884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a:xfrm>
            <a:off x="463204" y="1617656"/>
            <a:ext cx="8229600" cy="4525963"/>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p>
            <a:fld id="{C052E53E-29C0-4572-A4D7-71F546CA4281}" type="slidenum">
              <a:rPr lang="fr-FR" smtClean="0"/>
              <a:t>‹N°›</a:t>
            </a:fld>
            <a:endParaRPr lang="fr-FR" dirty="0"/>
          </a:p>
        </p:txBody>
      </p:sp>
      <p:sp>
        <p:nvSpPr>
          <p:cNvPr id="8" name="Espace réservé du numéro de diapositive 5"/>
          <p:cNvSpPr txBox="1">
            <a:spLocks/>
          </p:cNvSpPr>
          <p:nvPr userDrawn="1"/>
        </p:nvSpPr>
        <p:spPr>
          <a:xfrm>
            <a:off x="6588224" y="6375419"/>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52E53E-29C0-4572-A4D7-71F546CA4281}" type="slidenum">
              <a:rPr lang="fr-FR" smtClean="0"/>
              <a:pPr/>
              <a:t>‹N°›</a:t>
            </a:fld>
            <a:endParaRPr lang="fr-FR"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12160" y="6130130"/>
            <a:ext cx="2711963" cy="715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Image 10" descr="ccs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4328" y="6304309"/>
            <a:ext cx="968530" cy="313876"/>
          </a:xfrm>
          <a:prstGeom prst="rect">
            <a:avLst/>
          </a:prstGeom>
        </p:spPr>
      </p:pic>
      <p:pic>
        <p:nvPicPr>
          <p:cNvPr id="14"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5576" y="6290166"/>
            <a:ext cx="1584176" cy="395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e la date 3"/>
          <p:cNvSpPr>
            <a:spLocks noGrp="1"/>
          </p:cNvSpPr>
          <p:nvPr>
            <p:ph type="dt" sz="half" idx="10"/>
          </p:nvPr>
        </p:nvSpPr>
        <p:spPr>
          <a:xfrm rot="10800000" flipH="1" flipV="1">
            <a:off x="467544" y="6200364"/>
            <a:ext cx="288032" cy="175055"/>
          </a:xfrm>
        </p:spPr>
        <p:txBody>
          <a:bodyPr/>
          <a:lstStyle/>
          <a:p>
            <a:endParaRPr lang="fr-FR" dirty="0"/>
          </a:p>
        </p:txBody>
      </p:sp>
      <p:sp>
        <p:nvSpPr>
          <p:cNvPr id="12" name="ZoneTexte 11"/>
          <p:cNvSpPr txBox="1"/>
          <p:nvPr userDrawn="1"/>
        </p:nvSpPr>
        <p:spPr>
          <a:xfrm>
            <a:off x="2627784" y="6180892"/>
            <a:ext cx="3744416" cy="677108"/>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t>Généraliser l’accès ouvert aux résultats de la recherche</a:t>
            </a:r>
            <a:br>
              <a:rPr lang="fr-FR" sz="1000" dirty="0" smtClean="0"/>
            </a:br>
            <a:r>
              <a:rPr lang="fr-FR" sz="1000" dirty="0" smtClean="0"/>
              <a:t>24 – 25 janvier 2013, Paris</a:t>
            </a:r>
          </a:p>
          <a:p>
            <a:endParaRPr lang="fr-FR" dirty="0"/>
          </a:p>
        </p:txBody>
      </p:sp>
    </p:spTree>
    <p:extLst>
      <p:ext uri="{BB962C8B-B14F-4D97-AF65-F5344CB8AC3E}">
        <p14:creationId xmlns:p14="http://schemas.microsoft.com/office/powerpoint/2010/main" val="118477702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A7068C-5BAE-4741-BB56-1583D1782D87}"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1056747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A7068C-5BAE-4741-BB56-1583D1782D87}"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502477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A7068C-5BAE-4741-BB56-1583D1782D87}"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5A8C03-0B93-4668-A75F-15F855AE8B4D}" type="slidenum">
              <a:rPr lang="fr-FR" smtClean="0"/>
              <a:t>‹N°›</a:t>
            </a:fld>
            <a:endParaRPr lang="fr-FR"/>
          </a:p>
        </p:txBody>
      </p:sp>
    </p:spTree>
    <p:extLst>
      <p:ext uri="{BB962C8B-B14F-4D97-AF65-F5344CB8AC3E}">
        <p14:creationId xmlns:p14="http://schemas.microsoft.com/office/powerpoint/2010/main" val="16249104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DE7D43B-EEB8-474B-8B76-89A74F8A8BC3}"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1284007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E7D43B-EEB8-474B-8B76-89A74F8A8BC3}"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33953213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DE7D43B-EEB8-474B-8B76-89A74F8A8BC3}"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30886501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DE7D43B-EEB8-474B-8B76-89A74F8A8BC3}"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42163309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DE7D43B-EEB8-474B-8B76-89A74F8A8BC3}" type="datetimeFigureOut">
              <a:rPr lang="fr-FR" smtClean="0"/>
              <a:t>24/01/2013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17841984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DE7D43B-EEB8-474B-8B76-89A74F8A8BC3}" type="datetimeFigureOut">
              <a:rPr lang="fr-FR" smtClean="0"/>
              <a:t>24/01/2013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11319973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E7D43B-EEB8-474B-8B76-89A74F8A8BC3}" type="datetimeFigureOut">
              <a:rPr lang="fr-FR" smtClean="0"/>
              <a:t>24/01/2013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105028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35912996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DE7D43B-EEB8-474B-8B76-89A74F8A8BC3}"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13810863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DE7D43B-EEB8-474B-8B76-89A74F8A8BC3}"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35488695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E7D43B-EEB8-474B-8B76-89A74F8A8BC3}"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1157390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E7D43B-EEB8-474B-8B76-89A74F8A8BC3}"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EE4DFA-FD2D-48C1-AAAC-B7329C7DED40}" type="slidenum">
              <a:rPr lang="fr-FR" smtClean="0"/>
              <a:t>‹N°›</a:t>
            </a:fld>
            <a:endParaRPr lang="fr-FR"/>
          </a:p>
        </p:txBody>
      </p:sp>
    </p:spTree>
    <p:extLst>
      <p:ext uri="{BB962C8B-B14F-4D97-AF65-F5344CB8AC3E}">
        <p14:creationId xmlns:p14="http://schemas.microsoft.com/office/powerpoint/2010/main" val="20980211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21CEFF0-FB19-48D8-BE77-B0B9BAF7C41C}"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33474150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1CEFF0-FB19-48D8-BE77-B0B9BAF7C41C}"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33583620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21CEFF0-FB19-48D8-BE77-B0B9BAF7C41C}"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32804024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21CEFF0-FB19-48D8-BE77-B0B9BAF7C41C}"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18693066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21CEFF0-FB19-48D8-BE77-B0B9BAF7C41C}" type="datetimeFigureOut">
              <a:rPr lang="fr-FR" smtClean="0"/>
              <a:t>24/01/2013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7206430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21CEFF0-FB19-48D8-BE77-B0B9BAF7C41C}" type="datetimeFigureOut">
              <a:rPr lang="fr-FR" smtClean="0"/>
              <a:t>24/01/2013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181220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4790800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1CEFF0-FB19-48D8-BE77-B0B9BAF7C41C}" type="datetimeFigureOut">
              <a:rPr lang="fr-FR" smtClean="0"/>
              <a:t>24/01/2013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36980590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21CEFF0-FB19-48D8-BE77-B0B9BAF7C41C}"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1297145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21CEFF0-FB19-48D8-BE77-B0B9BAF7C41C}"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39108348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1CEFF0-FB19-48D8-BE77-B0B9BAF7C41C}"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20214939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1CEFF0-FB19-48D8-BE77-B0B9BAF7C41C}"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CAD2A7-1B74-4B24-9811-2EB7681AB620}" type="slidenum">
              <a:rPr lang="fr-FR" smtClean="0"/>
              <a:t>‹N°›</a:t>
            </a:fld>
            <a:endParaRPr lang="fr-FR"/>
          </a:p>
        </p:txBody>
      </p:sp>
    </p:spTree>
    <p:extLst>
      <p:ext uri="{BB962C8B-B14F-4D97-AF65-F5344CB8AC3E}">
        <p14:creationId xmlns:p14="http://schemas.microsoft.com/office/powerpoint/2010/main" val="19357793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E3A35C5-80E3-495D-917E-4C93946F678F}"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1636350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3A35C5-80E3-495D-917E-4C93946F678F}"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10892788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E3A35C5-80E3-495D-917E-4C93946F678F}"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26958549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3A35C5-80E3-495D-917E-4C93946F678F}"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40096689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E3A35C5-80E3-495D-917E-4C93946F678F}" type="datetimeFigureOut">
              <a:rPr lang="fr-FR" smtClean="0"/>
              <a:t>24/01/2013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287825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8" name="Espace réservé du pied de page 7"/>
          <p:cNvSpPr>
            <a:spLocks noGrp="1"/>
          </p:cNvSpPr>
          <p:nvPr>
            <p:ph type="ftr" sz="quarter" idx="11"/>
          </p:nvPr>
        </p:nvSpPr>
        <p:spPr/>
        <p:txBody>
          <a:bodyPr/>
          <a:lstStyle/>
          <a:p>
            <a:r>
              <a:rPr lang="fr-FR" smtClean="0"/>
              <a:t>Généraliser l’accès ouvert aux résultats de la recherche</a:t>
            </a:r>
            <a:endParaRPr lang="fr-FR"/>
          </a:p>
        </p:txBody>
      </p:sp>
      <p:sp>
        <p:nvSpPr>
          <p:cNvPr id="9" name="Espace réservé du numéro de diapositive 8"/>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8839882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E3A35C5-80E3-495D-917E-4C93946F678F}" type="datetimeFigureOut">
              <a:rPr lang="fr-FR" smtClean="0"/>
              <a:t>24/01/2013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21196984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3A35C5-80E3-495D-917E-4C93946F678F}" type="datetimeFigureOut">
              <a:rPr lang="fr-FR" smtClean="0"/>
              <a:t>24/01/2013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27253240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E3A35C5-80E3-495D-917E-4C93946F678F}"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308246832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E3A35C5-80E3-495D-917E-4C93946F678F}"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40933247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3A35C5-80E3-495D-917E-4C93946F678F}"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5891236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3A35C5-80E3-495D-917E-4C93946F678F}"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10FEDA9-579E-4390-9BB8-A87C8B817C6F}" type="slidenum">
              <a:rPr lang="fr-FR" smtClean="0"/>
              <a:t>‹N°›</a:t>
            </a:fld>
            <a:endParaRPr lang="fr-FR"/>
          </a:p>
        </p:txBody>
      </p:sp>
    </p:spTree>
    <p:extLst>
      <p:ext uri="{BB962C8B-B14F-4D97-AF65-F5344CB8AC3E}">
        <p14:creationId xmlns:p14="http://schemas.microsoft.com/office/powerpoint/2010/main" val="37157283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532CD55-63A0-47E8-948B-C1E05DA0EAFB}"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4367222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32CD55-63A0-47E8-948B-C1E05DA0EAFB}"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224717088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532CD55-63A0-47E8-948B-C1E05DA0EAFB}"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3969017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532CD55-63A0-47E8-948B-C1E05DA0EAFB}"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41404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4" name="Espace réservé du pied de page 3"/>
          <p:cNvSpPr>
            <a:spLocks noGrp="1"/>
          </p:cNvSpPr>
          <p:nvPr>
            <p:ph type="ftr" sz="quarter" idx="11"/>
          </p:nvPr>
        </p:nvSpPr>
        <p:spPr/>
        <p:txBody>
          <a:bodyPr/>
          <a:lstStyle/>
          <a:p>
            <a:r>
              <a:rPr lang="fr-FR" smtClean="0"/>
              <a:t>Généraliser l’accès ouvert aux résultats de la recherche</a:t>
            </a:r>
            <a:endParaRPr lang="fr-FR"/>
          </a:p>
        </p:txBody>
      </p:sp>
      <p:sp>
        <p:nvSpPr>
          <p:cNvPr id="5" name="Espace réservé du numéro de diapositive 4"/>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34144460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532CD55-63A0-47E8-948B-C1E05DA0EAFB}" type="datetimeFigureOut">
              <a:rPr lang="fr-FR" smtClean="0"/>
              <a:t>24/01/2013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17611333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532CD55-63A0-47E8-948B-C1E05DA0EAFB}" type="datetimeFigureOut">
              <a:rPr lang="fr-FR" smtClean="0"/>
              <a:t>24/01/2013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30985890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32CD55-63A0-47E8-948B-C1E05DA0EAFB}" type="datetimeFigureOut">
              <a:rPr lang="fr-FR" smtClean="0"/>
              <a:t>24/01/2013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306458857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532CD55-63A0-47E8-948B-C1E05DA0EAFB}"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40031875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532CD55-63A0-47E8-948B-C1E05DA0EAFB}"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276747834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32CD55-63A0-47E8-948B-C1E05DA0EAFB}"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34040720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32CD55-63A0-47E8-948B-C1E05DA0EAFB}"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DBF9E7-1664-4B48-966E-1162A73558EA}" type="slidenum">
              <a:rPr lang="fr-FR" smtClean="0"/>
              <a:t>‹N°›</a:t>
            </a:fld>
            <a:endParaRPr lang="fr-FR"/>
          </a:p>
        </p:txBody>
      </p:sp>
    </p:spTree>
    <p:extLst>
      <p:ext uri="{BB962C8B-B14F-4D97-AF65-F5344CB8AC3E}">
        <p14:creationId xmlns:p14="http://schemas.microsoft.com/office/powerpoint/2010/main" val="9308426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F897901-4B20-4B3A-BC50-FBF9D4A67D7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415075315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897901-4B20-4B3A-BC50-FBF9D4A67D7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120563344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F897901-4B20-4B3A-BC50-FBF9D4A67D7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77158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3" name="Espace réservé du pied de page 2"/>
          <p:cNvSpPr>
            <a:spLocks noGrp="1"/>
          </p:cNvSpPr>
          <p:nvPr>
            <p:ph type="ftr" sz="quarter" idx="11"/>
          </p:nvPr>
        </p:nvSpPr>
        <p:spPr/>
        <p:txBody>
          <a:bodyPr/>
          <a:lstStyle/>
          <a:p>
            <a:r>
              <a:rPr lang="fr-FR" smtClean="0"/>
              <a:t>Généraliser l’accès ouvert aux résultats de la recherche</a:t>
            </a:r>
            <a:endParaRPr lang="fr-FR"/>
          </a:p>
        </p:txBody>
      </p:sp>
      <p:sp>
        <p:nvSpPr>
          <p:cNvPr id="4" name="Espace réservé du numéro de diapositive 3"/>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219329107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F897901-4B20-4B3A-BC50-FBF9D4A67D7E}"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412342841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F897901-4B20-4B3A-BC50-FBF9D4A67D7E}" type="datetimeFigureOut">
              <a:rPr lang="fr-FR" smtClean="0"/>
              <a:t>24/01/2013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30009196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F897901-4B20-4B3A-BC50-FBF9D4A67D7E}" type="datetimeFigureOut">
              <a:rPr lang="fr-FR" smtClean="0"/>
              <a:t>24/01/2013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351787386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897901-4B20-4B3A-BC50-FBF9D4A67D7E}" type="datetimeFigureOut">
              <a:rPr lang="fr-FR" smtClean="0"/>
              <a:t>24/01/2013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11945546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F897901-4B20-4B3A-BC50-FBF9D4A67D7E}"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11585206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F897901-4B20-4B3A-BC50-FBF9D4A67D7E}"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26991811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897901-4B20-4B3A-BC50-FBF9D4A67D7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127113619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897901-4B20-4B3A-BC50-FBF9D4A67D7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F3D16-0EA2-46F6-AFE4-F4289F60FC96}" type="slidenum">
              <a:rPr lang="fr-FR" smtClean="0"/>
              <a:t>‹N°›</a:t>
            </a:fld>
            <a:endParaRPr lang="fr-FR"/>
          </a:p>
        </p:txBody>
      </p:sp>
    </p:spTree>
    <p:extLst>
      <p:ext uri="{BB962C8B-B14F-4D97-AF65-F5344CB8AC3E}">
        <p14:creationId xmlns:p14="http://schemas.microsoft.com/office/powerpoint/2010/main" val="268097250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69EC5E0-A3B8-422A-881A-9C82FBC9193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197105337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9EC5E0-A3B8-422A-881A-9C82FBC9193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332054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85381940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69EC5E0-A3B8-422A-881A-9C82FBC9193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26876758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9EC5E0-A3B8-422A-881A-9C82FBC9193E}"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131311407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9EC5E0-A3B8-422A-881A-9C82FBC9193E}" type="datetimeFigureOut">
              <a:rPr lang="fr-FR" smtClean="0"/>
              <a:t>24/01/2013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108518222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69EC5E0-A3B8-422A-881A-9C82FBC9193E}" type="datetimeFigureOut">
              <a:rPr lang="fr-FR" smtClean="0"/>
              <a:t>24/01/2013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10111762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9EC5E0-A3B8-422A-881A-9C82FBC9193E}" type="datetimeFigureOut">
              <a:rPr lang="fr-FR" smtClean="0"/>
              <a:t>24/01/2013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33967892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69EC5E0-A3B8-422A-881A-9C82FBC9193E}"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148566255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69EC5E0-A3B8-422A-881A-9C82FBC9193E}" type="datetimeFigureOut">
              <a:rPr lang="fr-FR" smtClean="0"/>
              <a:t>24/01/2013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61729023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9EC5E0-A3B8-422A-881A-9C82FBC9193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201293446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9EC5E0-A3B8-422A-881A-9C82FBC9193E}" type="datetimeFigureOut">
              <a:rPr lang="fr-FR" smtClean="0"/>
              <a:t>24/01/2013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B94B3D-09B9-4ABB-B342-8E291D97817B}" type="slidenum">
              <a:rPr lang="fr-FR" smtClean="0"/>
              <a:t>‹N°›</a:t>
            </a:fld>
            <a:endParaRPr lang="fr-FR"/>
          </a:p>
        </p:txBody>
      </p:sp>
    </p:spTree>
    <p:extLst>
      <p:ext uri="{BB962C8B-B14F-4D97-AF65-F5344CB8AC3E}">
        <p14:creationId xmlns:p14="http://schemas.microsoft.com/office/powerpoint/2010/main" val="357213582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1987402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C052E53E-29C0-4572-A4D7-71F546CA4281}" type="slidenum">
              <a:rPr lang="fr-FR" smtClean="0"/>
              <a:t>‹N°›</a:t>
            </a:fld>
            <a:endParaRPr lang="fr-FR"/>
          </a:p>
        </p:txBody>
      </p:sp>
    </p:spTree>
    <p:extLst>
      <p:ext uri="{BB962C8B-B14F-4D97-AF65-F5344CB8AC3E}">
        <p14:creationId xmlns:p14="http://schemas.microsoft.com/office/powerpoint/2010/main" val="413545247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5404703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11136603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299716203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8" name="Espace réservé du pied de page 7"/>
          <p:cNvSpPr>
            <a:spLocks noGrp="1"/>
          </p:cNvSpPr>
          <p:nvPr>
            <p:ph type="ftr" sz="quarter" idx="11"/>
          </p:nvPr>
        </p:nvSpPr>
        <p:spPr/>
        <p:txBody>
          <a:bodyPr/>
          <a:lstStyle/>
          <a:p>
            <a:r>
              <a:rPr lang="fr-FR" smtClean="0"/>
              <a:t>Généraliser l’accès ouvert aux résultats de la recherche</a:t>
            </a:r>
            <a:endParaRPr lang="fr-FR"/>
          </a:p>
        </p:txBody>
      </p:sp>
      <p:sp>
        <p:nvSpPr>
          <p:cNvPr id="9" name="Espace réservé du numéro de diapositive 8"/>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410466852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4" name="Espace réservé du pied de page 3"/>
          <p:cNvSpPr>
            <a:spLocks noGrp="1"/>
          </p:cNvSpPr>
          <p:nvPr>
            <p:ph type="ftr" sz="quarter" idx="11"/>
          </p:nvPr>
        </p:nvSpPr>
        <p:spPr/>
        <p:txBody>
          <a:bodyPr/>
          <a:lstStyle/>
          <a:p>
            <a:r>
              <a:rPr lang="fr-FR" smtClean="0"/>
              <a:t>Généraliser l’accès ouvert aux résultats de la recherche</a:t>
            </a:r>
            <a:endParaRPr lang="fr-FR"/>
          </a:p>
        </p:txBody>
      </p:sp>
      <p:sp>
        <p:nvSpPr>
          <p:cNvPr id="5" name="Espace réservé du numéro de diapositive 4"/>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98066217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3" name="Espace réservé du pied de page 2"/>
          <p:cNvSpPr>
            <a:spLocks noGrp="1"/>
          </p:cNvSpPr>
          <p:nvPr>
            <p:ph type="ftr" sz="quarter" idx="11"/>
          </p:nvPr>
        </p:nvSpPr>
        <p:spPr/>
        <p:txBody>
          <a:bodyPr/>
          <a:lstStyle/>
          <a:p>
            <a:r>
              <a:rPr lang="fr-FR" smtClean="0"/>
              <a:t>Généraliser l’accès ouvert aux résultats de la recherche</a:t>
            </a:r>
            <a:endParaRPr lang="fr-FR"/>
          </a:p>
        </p:txBody>
      </p:sp>
      <p:sp>
        <p:nvSpPr>
          <p:cNvPr id="4" name="Espace réservé du numéro de diapositive 3"/>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168237623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196568873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6" name="Espace réservé du pied de page 5"/>
          <p:cNvSpPr>
            <a:spLocks noGrp="1"/>
          </p:cNvSpPr>
          <p:nvPr>
            <p:ph type="ftr" sz="quarter" idx="11"/>
          </p:nvPr>
        </p:nvSpPr>
        <p:spPr/>
        <p:txBody>
          <a:bodyPr/>
          <a:lstStyle/>
          <a:p>
            <a:r>
              <a:rPr lang="fr-FR" smtClean="0"/>
              <a:t>Généraliser l’accès ouvert aux résultats de la recherche</a:t>
            </a:r>
            <a:endParaRPr lang="fr-FR"/>
          </a:p>
        </p:txBody>
      </p:sp>
      <p:sp>
        <p:nvSpPr>
          <p:cNvPr id="7" name="Espace réservé du numéro de diapositive 6"/>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308556064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326895233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11"/>
          </p:nvPr>
        </p:nvSpPr>
        <p:spPr/>
        <p:txBody>
          <a:body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12"/>
          </p:nvPr>
        </p:nvSpPr>
        <p:spPr/>
        <p:txBody>
          <a:bodyPr/>
          <a:lstStyle/>
          <a:p>
            <a:fld id="{47B2D98E-210E-4D4C-AE22-DBEDE8298E5B}" type="slidenum">
              <a:rPr lang="fr-FR" smtClean="0"/>
              <a:t>‹N°›</a:t>
            </a:fld>
            <a:endParaRPr lang="fr-FR"/>
          </a:p>
        </p:txBody>
      </p:sp>
    </p:spTree>
    <p:extLst>
      <p:ext uri="{BB962C8B-B14F-4D97-AF65-F5344CB8AC3E}">
        <p14:creationId xmlns:p14="http://schemas.microsoft.com/office/powerpoint/2010/main" val="276677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2E53E-29C0-4572-A4D7-71F546CA4281}" type="slidenum">
              <a:rPr lang="fr-FR" smtClean="0"/>
              <a:t>‹N°›</a:t>
            </a:fld>
            <a:endParaRPr lang="fr-FR"/>
          </a:p>
        </p:txBody>
      </p:sp>
    </p:spTree>
    <p:extLst>
      <p:ext uri="{BB962C8B-B14F-4D97-AF65-F5344CB8AC3E}">
        <p14:creationId xmlns:p14="http://schemas.microsoft.com/office/powerpoint/2010/main" val="2746420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F3C96-2320-4556-8907-6A328B8645CF}" type="slidenum">
              <a:rPr lang="fr-FR" smtClean="0"/>
              <a:t>‹N°›</a:t>
            </a:fld>
            <a:endParaRPr lang="fr-FR"/>
          </a:p>
        </p:txBody>
      </p:sp>
    </p:spTree>
    <p:extLst>
      <p:ext uri="{BB962C8B-B14F-4D97-AF65-F5344CB8AC3E}">
        <p14:creationId xmlns:p14="http://schemas.microsoft.com/office/powerpoint/2010/main" val="334401042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79636-04FF-47F8-AD7D-6F92795EE941}" type="slidenum">
              <a:rPr lang="fr-FR" smtClean="0"/>
              <a:t>‹N°›</a:t>
            </a:fld>
            <a:endParaRPr lang="fr-FR"/>
          </a:p>
        </p:txBody>
      </p:sp>
    </p:spTree>
    <p:extLst>
      <p:ext uri="{BB962C8B-B14F-4D97-AF65-F5344CB8AC3E}">
        <p14:creationId xmlns:p14="http://schemas.microsoft.com/office/powerpoint/2010/main" val="34705756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A3FF6-D20E-4C3E-8C9A-B423E682C420}" type="slidenum">
              <a:rPr lang="fr-FR" smtClean="0"/>
              <a:t>‹N°›</a:t>
            </a:fld>
            <a:endParaRPr lang="fr-FR"/>
          </a:p>
        </p:txBody>
      </p:sp>
    </p:spTree>
    <p:extLst>
      <p:ext uri="{BB962C8B-B14F-4D97-AF65-F5344CB8AC3E}">
        <p14:creationId xmlns:p14="http://schemas.microsoft.com/office/powerpoint/2010/main" val="8428759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D7F78-2716-4079-B6AD-012F467B96C2}" type="slidenum">
              <a:rPr lang="fr-FR" smtClean="0"/>
              <a:t>‹N°›</a:t>
            </a:fld>
            <a:endParaRPr lang="fr-FR"/>
          </a:p>
        </p:txBody>
      </p:sp>
    </p:spTree>
    <p:extLst>
      <p:ext uri="{BB962C8B-B14F-4D97-AF65-F5344CB8AC3E}">
        <p14:creationId xmlns:p14="http://schemas.microsoft.com/office/powerpoint/2010/main" val="24302217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ACDFD-A6C3-40CF-BBC9-407EF0479DB7}" type="slidenum">
              <a:rPr lang="fr-FR" smtClean="0"/>
              <a:t>‹N°›</a:t>
            </a:fld>
            <a:endParaRPr lang="fr-FR"/>
          </a:p>
        </p:txBody>
      </p:sp>
    </p:spTree>
    <p:extLst>
      <p:ext uri="{BB962C8B-B14F-4D97-AF65-F5344CB8AC3E}">
        <p14:creationId xmlns:p14="http://schemas.microsoft.com/office/powerpoint/2010/main" val="30195483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7068C-5BAE-4741-BB56-1583D1782D87}" type="datetimeFigureOut">
              <a:rPr lang="fr-FR" smtClean="0"/>
              <a:t>24/01/2013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A8C03-0B93-4668-A75F-15F855AE8B4D}" type="slidenum">
              <a:rPr lang="fr-FR" smtClean="0"/>
              <a:t>‹N°›</a:t>
            </a:fld>
            <a:endParaRPr lang="fr-FR"/>
          </a:p>
        </p:txBody>
      </p:sp>
    </p:spTree>
    <p:extLst>
      <p:ext uri="{BB962C8B-B14F-4D97-AF65-F5344CB8AC3E}">
        <p14:creationId xmlns:p14="http://schemas.microsoft.com/office/powerpoint/2010/main" val="5372381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7D43B-EEB8-474B-8B76-89A74F8A8BC3}" type="datetimeFigureOut">
              <a:rPr lang="fr-FR" smtClean="0"/>
              <a:t>24/01/2013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E4DFA-FD2D-48C1-AAAC-B7329C7DED40}" type="slidenum">
              <a:rPr lang="fr-FR" smtClean="0"/>
              <a:t>‹N°›</a:t>
            </a:fld>
            <a:endParaRPr lang="fr-FR"/>
          </a:p>
        </p:txBody>
      </p:sp>
    </p:spTree>
    <p:extLst>
      <p:ext uri="{BB962C8B-B14F-4D97-AF65-F5344CB8AC3E}">
        <p14:creationId xmlns:p14="http://schemas.microsoft.com/office/powerpoint/2010/main" val="116111184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CEFF0-FB19-48D8-BE77-B0B9BAF7C41C}" type="datetimeFigureOut">
              <a:rPr lang="fr-FR" smtClean="0"/>
              <a:t>24/01/2013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AD2A7-1B74-4B24-9811-2EB7681AB620}" type="slidenum">
              <a:rPr lang="fr-FR" smtClean="0"/>
              <a:t>‹N°›</a:t>
            </a:fld>
            <a:endParaRPr lang="fr-FR"/>
          </a:p>
        </p:txBody>
      </p:sp>
    </p:spTree>
    <p:extLst>
      <p:ext uri="{BB962C8B-B14F-4D97-AF65-F5344CB8AC3E}">
        <p14:creationId xmlns:p14="http://schemas.microsoft.com/office/powerpoint/2010/main" val="16474224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A35C5-80E3-495D-917E-4C93946F678F}" type="datetimeFigureOut">
              <a:rPr lang="fr-FR" smtClean="0"/>
              <a:t>24/01/2013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FEDA9-579E-4390-9BB8-A87C8B817C6F}" type="slidenum">
              <a:rPr lang="fr-FR" smtClean="0"/>
              <a:t>‹N°›</a:t>
            </a:fld>
            <a:endParaRPr lang="fr-FR"/>
          </a:p>
        </p:txBody>
      </p:sp>
    </p:spTree>
    <p:extLst>
      <p:ext uri="{BB962C8B-B14F-4D97-AF65-F5344CB8AC3E}">
        <p14:creationId xmlns:p14="http://schemas.microsoft.com/office/powerpoint/2010/main" val="311491178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2CD55-63A0-47E8-948B-C1E05DA0EAFB}" type="datetimeFigureOut">
              <a:rPr lang="fr-FR" smtClean="0"/>
              <a:t>24/01/2013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BF9E7-1664-4B48-966E-1162A73558EA}" type="slidenum">
              <a:rPr lang="fr-FR" smtClean="0"/>
              <a:t>‹N°›</a:t>
            </a:fld>
            <a:endParaRPr lang="fr-FR"/>
          </a:p>
        </p:txBody>
      </p:sp>
    </p:spTree>
    <p:extLst>
      <p:ext uri="{BB962C8B-B14F-4D97-AF65-F5344CB8AC3E}">
        <p14:creationId xmlns:p14="http://schemas.microsoft.com/office/powerpoint/2010/main" val="142910639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97901-4B20-4B3A-BC50-FBF9D4A67D7E}" type="datetimeFigureOut">
              <a:rPr lang="fr-FR" smtClean="0"/>
              <a:t>24/01/2013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F3D16-0EA2-46F6-AFE4-F4289F60FC96}" type="slidenum">
              <a:rPr lang="fr-FR" smtClean="0"/>
              <a:t>‹N°›</a:t>
            </a:fld>
            <a:endParaRPr lang="fr-FR"/>
          </a:p>
        </p:txBody>
      </p:sp>
    </p:spTree>
    <p:extLst>
      <p:ext uri="{BB962C8B-B14F-4D97-AF65-F5344CB8AC3E}">
        <p14:creationId xmlns:p14="http://schemas.microsoft.com/office/powerpoint/2010/main" val="253298434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EC5E0-A3B8-422A-881A-9C82FBC9193E}" type="datetimeFigureOut">
              <a:rPr lang="fr-FR" smtClean="0"/>
              <a:t>24/01/2013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94B3D-09B9-4ABB-B342-8E291D97817B}" type="slidenum">
              <a:rPr lang="fr-FR" smtClean="0"/>
              <a:t>‹N°›</a:t>
            </a:fld>
            <a:endParaRPr lang="fr-FR"/>
          </a:p>
        </p:txBody>
      </p:sp>
    </p:spTree>
    <p:extLst>
      <p:ext uri="{BB962C8B-B14F-4D97-AF65-F5344CB8AC3E}">
        <p14:creationId xmlns:p14="http://schemas.microsoft.com/office/powerpoint/2010/main" val="382426338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Généraliser l’accès ouvert aux résultats de la recherche 24 – 25 janvier 2013, Paris </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Généraliser l’accès ouvert aux résultats de la recherche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2D98E-210E-4D4C-AE22-DBEDE8298E5B}" type="slidenum">
              <a:rPr lang="fr-FR" smtClean="0"/>
              <a:t>‹N°›</a:t>
            </a:fld>
            <a:endParaRPr lang="fr-FR"/>
          </a:p>
        </p:txBody>
      </p:sp>
    </p:spTree>
    <p:extLst>
      <p:ext uri="{BB962C8B-B14F-4D97-AF65-F5344CB8AC3E}">
        <p14:creationId xmlns:p14="http://schemas.microsoft.com/office/powerpoint/2010/main" val="32230972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ristine.Berthaud@ccsd.cnrs.f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ccsd.cnrs.f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lib.org/dlib/january13/burns/01burns.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endParaRPr lang="fr-FR" dirty="0"/>
          </a:p>
        </p:txBody>
      </p:sp>
      <p:sp>
        <p:nvSpPr>
          <p:cNvPr id="3" name="Espace réservé du contenu 2"/>
          <p:cNvSpPr>
            <a:spLocks noGrp="1"/>
          </p:cNvSpPr>
          <p:nvPr>
            <p:ph idx="1"/>
          </p:nvPr>
        </p:nvSpPr>
        <p:spPr>
          <a:xfrm>
            <a:off x="457200" y="1340768"/>
            <a:ext cx="8229600" cy="4785395"/>
          </a:xfrm>
        </p:spPr>
        <p:txBody>
          <a:bodyPr>
            <a:normAutofit/>
          </a:bodyPr>
          <a:lstStyle/>
          <a:p>
            <a:pPr marL="0" indent="0" algn="ctr">
              <a:buNone/>
            </a:pPr>
            <a:endParaRPr lang="fr-FR" sz="4400" dirty="0" smtClean="0"/>
          </a:p>
          <a:p>
            <a:pPr marL="0" indent="0" algn="ctr">
              <a:buNone/>
            </a:pPr>
            <a:r>
              <a:rPr lang="fr-FR" sz="4400" dirty="0" smtClean="0"/>
              <a:t>Eléments de la politique nationale pour les archives ouvertes</a:t>
            </a:r>
          </a:p>
          <a:p>
            <a:endParaRPr lang="fr-FR" dirty="0" smtClean="0"/>
          </a:p>
          <a:p>
            <a:endParaRPr lang="fr-FR" dirty="0"/>
          </a:p>
          <a:p>
            <a:pPr marL="0" indent="0" algn="ctr">
              <a:buNone/>
            </a:pPr>
            <a:r>
              <a:rPr lang="fr-FR" dirty="0" smtClean="0">
                <a:hlinkClick r:id="rId3"/>
              </a:rPr>
              <a:t>Christine.Berthaud@ccsd.cnrs.fr</a:t>
            </a:r>
            <a:r>
              <a:rPr lang="fr-FR" dirty="0"/>
              <a:t/>
            </a:r>
            <a:br>
              <a:rPr lang="fr-FR" dirty="0"/>
            </a:br>
            <a:r>
              <a:rPr lang="fr-FR" dirty="0">
                <a:hlinkClick r:id="rId4"/>
              </a:rPr>
              <a:t>http://ccsd.cnrs.fr</a:t>
            </a:r>
            <a:r>
              <a:rPr lang="fr-FR" dirty="0" smtClean="0">
                <a:hlinkClick r:id="rId4"/>
              </a:rPr>
              <a:t>/</a:t>
            </a:r>
            <a:endParaRPr lang="fr-FR" dirty="0" smtClean="0"/>
          </a:p>
          <a:p>
            <a:pPr marL="0" indent="0" algn="ctr">
              <a:buNone/>
            </a:pPr>
            <a:endParaRPr lang="fr-FR" dirty="0"/>
          </a:p>
        </p:txBody>
      </p:sp>
    </p:spTree>
    <p:extLst>
      <p:ext uri="{BB962C8B-B14F-4D97-AF65-F5344CB8AC3E}">
        <p14:creationId xmlns:p14="http://schemas.microsoft.com/office/powerpoint/2010/main" val="3774520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dirty="0" smtClean="0"/>
              <a:t>Mise en œuvre de la mutualisation</a:t>
            </a:r>
            <a:endParaRPr lang="fr-FR" dirty="0"/>
          </a:p>
        </p:txBody>
      </p:sp>
      <p:sp>
        <p:nvSpPr>
          <p:cNvPr id="3" name="Espace réservé du contenu 2"/>
          <p:cNvSpPr>
            <a:spLocks noGrp="1"/>
          </p:cNvSpPr>
          <p:nvPr>
            <p:ph idx="1"/>
          </p:nvPr>
        </p:nvSpPr>
        <p:spPr>
          <a:xfrm>
            <a:off x="457200" y="1484784"/>
            <a:ext cx="8229600" cy="4641379"/>
          </a:xfrm>
        </p:spPr>
        <p:txBody>
          <a:bodyPr>
            <a:normAutofit fontScale="92500"/>
          </a:bodyPr>
          <a:lstStyle/>
          <a:p>
            <a:pPr marL="514350" indent="-514350">
              <a:buFont typeface="+mj-lt"/>
              <a:buAutoNum type="arabicPeriod" startAt="2"/>
            </a:pPr>
            <a:r>
              <a:rPr lang="fr-FR" dirty="0"/>
              <a:t>U</a:t>
            </a:r>
            <a:r>
              <a:rPr lang="fr-FR" dirty="0" smtClean="0"/>
              <a:t>tiliser </a:t>
            </a:r>
            <a:r>
              <a:rPr lang="fr-FR" dirty="0"/>
              <a:t>un portail spécialisé de HAL, créé par le CCSD pour le </a:t>
            </a:r>
            <a:r>
              <a:rPr lang="fr-FR" dirty="0" smtClean="0"/>
              <a:t>partenaire </a:t>
            </a:r>
            <a:r>
              <a:rPr lang="fr-FR" dirty="0"/>
              <a:t>qui en fait la </a:t>
            </a:r>
            <a:r>
              <a:rPr lang="fr-FR" dirty="0" smtClean="0"/>
              <a:t>demande.</a:t>
            </a:r>
          </a:p>
          <a:p>
            <a:pPr marL="857250" lvl="1" indent="-457200">
              <a:buClr>
                <a:srgbClr val="FFC000"/>
              </a:buClr>
              <a:buFont typeface="Wingdings" pitchFamily="2" charset="2"/>
              <a:buChar char="v"/>
            </a:pPr>
            <a:r>
              <a:rPr lang="fr-FR" dirty="0" smtClean="0"/>
              <a:t>Personnalisation du portail</a:t>
            </a:r>
          </a:p>
          <a:p>
            <a:pPr marL="857250" lvl="1" indent="-457200">
              <a:buClr>
                <a:srgbClr val="FFC000"/>
              </a:buClr>
              <a:buFont typeface="Wingdings" pitchFamily="2" charset="2"/>
              <a:buChar char="v"/>
            </a:pPr>
            <a:r>
              <a:rPr lang="fr-FR" dirty="0" smtClean="0"/>
              <a:t>Ajout de métadonnées « locales »</a:t>
            </a:r>
          </a:p>
          <a:p>
            <a:pPr marL="457200" indent="-457200">
              <a:buClr>
                <a:srgbClr val="0070C0"/>
              </a:buClr>
            </a:pPr>
            <a:r>
              <a:rPr lang="fr-FR" dirty="0" smtClean="0"/>
              <a:t>Archivage pérenne  et interconnexion </a:t>
            </a:r>
            <a:r>
              <a:rPr lang="fr-FR" dirty="0"/>
              <a:t>aux bases internationales, </a:t>
            </a:r>
            <a:r>
              <a:rPr lang="fr-FR" dirty="0" err="1"/>
              <a:t>ArXiv</a:t>
            </a:r>
            <a:r>
              <a:rPr lang="fr-FR" dirty="0"/>
              <a:t>, </a:t>
            </a:r>
            <a:r>
              <a:rPr lang="fr-FR" dirty="0" err="1"/>
              <a:t>PubmedCentral</a:t>
            </a:r>
            <a:r>
              <a:rPr lang="fr-FR" dirty="0"/>
              <a:t>, </a:t>
            </a:r>
            <a:r>
              <a:rPr lang="fr-FR" dirty="0" err="1" smtClean="0"/>
              <a:t>Repec</a:t>
            </a:r>
            <a:r>
              <a:rPr lang="fr-FR" dirty="0" smtClean="0"/>
              <a:t>.</a:t>
            </a:r>
          </a:p>
          <a:p>
            <a:pPr marL="457200" indent="-457200">
              <a:buClr>
                <a:srgbClr val="0070C0"/>
              </a:buClr>
            </a:pPr>
            <a:r>
              <a:rPr lang="fr-FR" dirty="0" smtClean="0"/>
              <a:t>L’investissement, le développement, la gestion de l’infrastructure… sont supportés par une  unité spécialisée.</a:t>
            </a:r>
            <a:endParaRPr lang="fr-FR" dirty="0"/>
          </a:p>
        </p:txBody>
      </p:sp>
    </p:spTree>
    <p:extLst>
      <p:ext uri="{BB962C8B-B14F-4D97-AF65-F5344CB8AC3E}">
        <p14:creationId xmlns:p14="http://schemas.microsoft.com/office/powerpoint/2010/main" val="443238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dirty="0" smtClean="0"/>
              <a:t>HAL et </a:t>
            </a:r>
            <a:r>
              <a:rPr lang="fr-FR" dirty="0" err="1" smtClean="0"/>
              <a:t>OpenAIRE</a:t>
            </a:r>
            <a:endParaRPr lang="fr-FR" dirty="0"/>
          </a:p>
        </p:txBody>
      </p:sp>
      <p:sp>
        <p:nvSpPr>
          <p:cNvPr id="3" name="Espace réservé du contenu 2"/>
          <p:cNvSpPr>
            <a:spLocks noGrp="1"/>
          </p:cNvSpPr>
          <p:nvPr>
            <p:ph idx="1"/>
          </p:nvPr>
        </p:nvSpPr>
        <p:spPr>
          <a:xfrm>
            <a:off x="457200" y="1484784"/>
            <a:ext cx="8229600" cy="4641379"/>
          </a:xfrm>
        </p:spPr>
        <p:txBody>
          <a:bodyPr>
            <a:normAutofit/>
          </a:bodyPr>
          <a:lstStyle/>
          <a:p>
            <a:pPr>
              <a:buClr>
                <a:srgbClr val="0070C0"/>
              </a:buClr>
            </a:pPr>
            <a:r>
              <a:rPr lang="fr-FR" dirty="0" smtClean="0"/>
              <a:t>Le protocole devrait  amener les chercheurs et </a:t>
            </a:r>
            <a:r>
              <a:rPr lang="fr-FR" dirty="0" smtClean="0"/>
              <a:t>enseignants- </a:t>
            </a:r>
            <a:r>
              <a:rPr lang="fr-FR" dirty="0" smtClean="0"/>
              <a:t>chercheurs français à déposer, dans le cas où ils ne trouvent pas leur institution dans la liste des archives </a:t>
            </a:r>
            <a:r>
              <a:rPr lang="fr-FR" dirty="0" smtClean="0"/>
              <a:t>proposées </a:t>
            </a:r>
            <a:r>
              <a:rPr lang="fr-FR" dirty="0" smtClean="0"/>
              <a:t>par le projet (via Open DOAR), à déposer dans l’archive commune HAL , plutôt que dans l’archive orpheline.</a:t>
            </a:r>
            <a:endParaRPr lang="fr-FR" dirty="0"/>
          </a:p>
        </p:txBody>
      </p:sp>
    </p:spTree>
    <p:extLst>
      <p:ext uri="{BB962C8B-B14F-4D97-AF65-F5344CB8AC3E}">
        <p14:creationId xmlns:p14="http://schemas.microsoft.com/office/powerpoint/2010/main" val="3229108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74638"/>
            <a:ext cx="7344816" cy="634082"/>
          </a:xfrm>
        </p:spPr>
        <p:txBody>
          <a:bodyPr>
            <a:normAutofit fontScale="90000"/>
          </a:bodyPr>
          <a:lstStyle/>
          <a:p>
            <a:pPr algn="r"/>
            <a:r>
              <a:rPr lang="fr-FR" dirty="0" smtClean="0"/>
              <a:t>en quelques chiffres  </a:t>
            </a:r>
            <a:endParaRPr lang="fr-FR" dirty="0"/>
          </a:p>
        </p:txBody>
      </p:sp>
      <p:sp>
        <p:nvSpPr>
          <p:cNvPr id="3" name="Espace réservé du contenu 2"/>
          <p:cNvSpPr>
            <a:spLocks noGrp="1"/>
          </p:cNvSpPr>
          <p:nvPr>
            <p:ph idx="1"/>
          </p:nvPr>
        </p:nvSpPr>
        <p:spPr>
          <a:xfrm>
            <a:off x="457200" y="1412776"/>
            <a:ext cx="8229600" cy="4713387"/>
          </a:xfrm>
        </p:spPr>
        <p:txBody>
          <a:bodyPr>
            <a:normAutofit lnSpcReduction="10000"/>
          </a:bodyPr>
          <a:lstStyle/>
          <a:p>
            <a:pPr>
              <a:lnSpc>
                <a:spcPct val="90000"/>
              </a:lnSpc>
              <a:spcBef>
                <a:spcPts val="600"/>
              </a:spcBef>
              <a:buClr>
                <a:srgbClr val="0070C0"/>
              </a:buCl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GB" sz="3000" b="1" dirty="0"/>
              <a:t>213 319 </a:t>
            </a:r>
            <a:r>
              <a:rPr lang="en-GB" sz="3000" dirty="0"/>
              <a:t>articles </a:t>
            </a:r>
            <a:r>
              <a:rPr lang="en-GB" sz="3000" dirty="0" err="1"/>
              <a:t>scientifiques</a:t>
            </a:r>
            <a:r>
              <a:rPr lang="en-GB" sz="3000" dirty="0"/>
              <a:t> </a:t>
            </a:r>
            <a:r>
              <a:rPr lang="en-GB" sz="3000" dirty="0" err="1"/>
              <a:t>accessibles</a:t>
            </a:r>
            <a:r>
              <a:rPr lang="en-GB" sz="3000" dirty="0"/>
              <a:t> en </a:t>
            </a:r>
            <a:r>
              <a:rPr lang="en-GB" sz="3000" dirty="0" err="1"/>
              <a:t>texte</a:t>
            </a:r>
            <a:r>
              <a:rPr lang="en-GB" sz="3000" dirty="0"/>
              <a:t> </a:t>
            </a:r>
            <a:r>
              <a:rPr lang="en-GB" sz="3000" dirty="0" err="1"/>
              <a:t>intégral</a:t>
            </a:r>
            <a:r>
              <a:rPr lang="en-GB" sz="3000" dirty="0"/>
              <a:t> </a:t>
            </a:r>
            <a:r>
              <a:rPr lang="en-GB" sz="3000" dirty="0" err="1"/>
              <a:t>sur</a:t>
            </a:r>
            <a:r>
              <a:rPr lang="en-GB" sz="3000" dirty="0"/>
              <a:t> HAL </a:t>
            </a:r>
            <a:r>
              <a:rPr lang="en-GB" sz="3000" dirty="0" err="1"/>
              <a:t>dont</a:t>
            </a:r>
            <a:r>
              <a:rPr lang="en-GB" sz="3000" dirty="0"/>
              <a:t> :</a:t>
            </a:r>
          </a:p>
          <a:p>
            <a:pPr marL="739775" lvl="1" indent="-282575">
              <a:lnSpc>
                <a:spcPct val="90000"/>
              </a:lnSpc>
              <a:spcBef>
                <a:spcPts val="600"/>
              </a:spcBef>
              <a:buClr>
                <a:srgbClr val="FFC000"/>
              </a:buClr>
              <a:buFont typeface="Wingdings" pitchFamily="2" charset="2"/>
              <a:buChar char="ü"/>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GB" b="1" dirty="0"/>
              <a:t>42 276 </a:t>
            </a:r>
            <a:r>
              <a:rPr lang="en-GB" dirty="0"/>
              <a:t>documents </a:t>
            </a:r>
            <a:r>
              <a:rPr lang="en-GB" dirty="0" err="1"/>
              <a:t>liés</a:t>
            </a:r>
            <a:r>
              <a:rPr lang="en-GB" dirty="0"/>
              <a:t> aux disciplines des SHS</a:t>
            </a:r>
          </a:p>
          <a:p>
            <a:pPr marL="739775" lvl="1" indent="-282575">
              <a:lnSpc>
                <a:spcPct val="90000"/>
              </a:lnSpc>
              <a:spcBef>
                <a:spcPts val="600"/>
              </a:spcBef>
              <a:buClr>
                <a:srgbClr val="FFC000"/>
              </a:buClr>
              <a:buFont typeface="Wingdings" pitchFamily="2" charset="2"/>
              <a:buChar char="ü"/>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GB" b="1" dirty="0"/>
              <a:t>32 549 </a:t>
            </a:r>
            <a:r>
              <a:rPr lang="en-GB" dirty="0" err="1" smtClean="0"/>
              <a:t>thèses</a:t>
            </a:r>
            <a:r>
              <a:rPr lang="en-GB" dirty="0" smtClean="0"/>
              <a:t> </a:t>
            </a:r>
            <a:r>
              <a:rPr lang="en-GB" dirty="0" err="1" smtClean="0"/>
              <a:t>sur</a:t>
            </a:r>
            <a:r>
              <a:rPr lang="en-GB" dirty="0" smtClean="0"/>
              <a:t> TEL</a:t>
            </a:r>
            <a:endParaRPr lang="en-GB" dirty="0"/>
          </a:p>
          <a:p>
            <a:pPr marL="739775" lvl="1" indent="-282575">
              <a:lnSpc>
                <a:spcPct val="90000"/>
              </a:lnSpc>
              <a:spcBef>
                <a:spcPts val="600"/>
              </a:spcBef>
              <a:buClr>
                <a:srgbClr val="FFC000"/>
              </a:buClr>
              <a:buFont typeface="Wingdings" pitchFamily="2" charset="2"/>
              <a:buChar char="ü"/>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GB" dirty="0" smtClean="0"/>
              <a:t>Plus </a:t>
            </a:r>
            <a:r>
              <a:rPr lang="en-GB" dirty="0"/>
              <a:t>de </a:t>
            </a:r>
            <a:r>
              <a:rPr lang="en-GB" b="1" dirty="0"/>
              <a:t>600 000 </a:t>
            </a:r>
            <a:r>
              <a:rPr lang="en-GB" dirty="0"/>
              <a:t>auteurs </a:t>
            </a:r>
            <a:r>
              <a:rPr lang="en-GB" dirty="0" err="1"/>
              <a:t>référencés</a:t>
            </a:r>
            <a:endParaRPr lang="en-GB" dirty="0"/>
          </a:p>
          <a:p>
            <a:pPr marL="658368" indent="-457200">
              <a:lnSpc>
                <a:spcPct val="90000"/>
              </a:lnSpc>
              <a:spcBef>
                <a:spcPts val="600"/>
              </a:spcBef>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en-GB" sz="2800" dirty="0"/>
          </a:p>
          <a:p>
            <a:pPr>
              <a:lnSpc>
                <a:spcPct val="90000"/>
              </a:lnSpc>
              <a:spcBef>
                <a:spcPts val="600"/>
              </a:spcBef>
              <a:buClr>
                <a:srgbClr val="0070C0"/>
              </a:buCl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GB" sz="3000" dirty="0"/>
              <a:t>En 2012 :</a:t>
            </a:r>
            <a:r>
              <a:rPr lang="en-GB" sz="3000" b="1" dirty="0"/>
              <a:t> 2763 </a:t>
            </a:r>
            <a:r>
              <a:rPr lang="en-GB" sz="3000" dirty="0" err="1"/>
              <a:t>transferts</a:t>
            </a:r>
            <a:r>
              <a:rPr lang="en-GB" sz="3000" dirty="0"/>
              <a:t> </a:t>
            </a:r>
            <a:r>
              <a:rPr lang="en-GB" sz="3000" dirty="0" err="1"/>
              <a:t>vers</a:t>
            </a:r>
            <a:r>
              <a:rPr lang="en-GB" sz="3000" dirty="0"/>
              <a:t> </a:t>
            </a:r>
            <a:r>
              <a:rPr lang="en-GB" sz="3000" dirty="0" err="1"/>
              <a:t>ArXiv</a:t>
            </a:r>
            <a:r>
              <a:rPr lang="en-GB" sz="3000" dirty="0"/>
              <a:t>, </a:t>
            </a:r>
            <a:r>
              <a:rPr lang="en-GB" sz="3000" b="1" dirty="0"/>
              <a:t>1736</a:t>
            </a:r>
            <a:r>
              <a:rPr lang="en-GB" sz="3000" dirty="0"/>
              <a:t> </a:t>
            </a:r>
            <a:r>
              <a:rPr lang="en-GB" sz="3000" dirty="0" err="1"/>
              <a:t>vers</a:t>
            </a:r>
            <a:r>
              <a:rPr lang="en-GB" sz="3000" dirty="0"/>
              <a:t> </a:t>
            </a:r>
            <a:r>
              <a:rPr lang="en-GB" sz="3000" dirty="0" err="1"/>
              <a:t>RePec</a:t>
            </a:r>
            <a:r>
              <a:rPr lang="en-GB" sz="3000" dirty="0"/>
              <a:t> et </a:t>
            </a:r>
            <a:r>
              <a:rPr lang="en-GB" sz="3000" b="1" dirty="0"/>
              <a:t>465</a:t>
            </a:r>
            <a:r>
              <a:rPr lang="en-GB" sz="3000" dirty="0"/>
              <a:t> </a:t>
            </a:r>
            <a:r>
              <a:rPr lang="en-GB" sz="3000" dirty="0" err="1"/>
              <a:t>vers</a:t>
            </a:r>
            <a:r>
              <a:rPr lang="en-GB" sz="3000" dirty="0"/>
              <a:t> </a:t>
            </a:r>
            <a:r>
              <a:rPr lang="en-GB" sz="3000" dirty="0" err="1"/>
              <a:t>Pubmed</a:t>
            </a:r>
            <a:endParaRPr lang="en-GB" sz="3000" dirty="0"/>
          </a:p>
          <a:p>
            <a:pPr marL="339725" indent="-339725">
              <a:lnSpc>
                <a:spcPct val="90000"/>
              </a:lnSpc>
              <a:spcBef>
                <a:spcPts val="600"/>
              </a:spcBef>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en-GB" sz="2200" dirty="0"/>
          </a:p>
          <a:p>
            <a:pPr>
              <a:lnSpc>
                <a:spcPct val="90000"/>
              </a:lnSpc>
              <a:spcBef>
                <a:spcPts val="600"/>
              </a:spcBef>
              <a:buClr>
                <a:srgbClr val="0070C0"/>
              </a:buCl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en-GB" sz="2200" dirty="0"/>
          </a:p>
          <a:p>
            <a:pPr>
              <a:buClr>
                <a:srgbClr val="0070C0"/>
              </a:buClr>
              <a:buSzPct val="130000"/>
              <a:buFont typeface="Wingdings" pitchFamily="2" charset="2"/>
              <a:buChar char="Ø"/>
            </a:pPr>
            <a:r>
              <a:rPr lang="fr-FR" dirty="0" smtClean="0"/>
              <a:t> </a:t>
            </a:r>
            <a:r>
              <a:rPr lang="fr-FR" b="1" dirty="0" smtClean="0"/>
              <a:t>94</a:t>
            </a:r>
            <a:r>
              <a:rPr lang="fr-FR" dirty="0" smtClean="0"/>
              <a:t> portails et </a:t>
            </a:r>
            <a:r>
              <a:rPr lang="fr-FR" b="1" dirty="0" smtClean="0"/>
              <a:t>2563</a:t>
            </a:r>
            <a:r>
              <a:rPr lang="fr-FR" dirty="0" smtClean="0"/>
              <a:t> collections</a:t>
            </a:r>
            <a:endParaRPr lang="fr-FR" dirty="0"/>
          </a:p>
        </p:txBody>
      </p:sp>
      <p:pic>
        <p:nvPicPr>
          <p:cNvPr id="4" name="Picture 4" descr="h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07892"/>
            <a:ext cx="2664296" cy="642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887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dirty="0" smtClean="0"/>
              <a:t>En forme de conclusion</a:t>
            </a:r>
            <a:endParaRPr lang="fr-FR" dirty="0"/>
          </a:p>
        </p:txBody>
      </p:sp>
      <p:sp>
        <p:nvSpPr>
          <p:cNvPr id="3" name="Espace réservé du contenu 2"/>
          <p:cNvSpPr>
            <a:spLocks noGrp="1"/>
          </p:cNvSpPr>
          <p:nvPr>
            <p:ph idx="1"/>
          </p:nvPr>
        </p:nvSpPr>
        <p:spPr>
          <a:xfrm>
            <a:off x="457200" y="1412776"/>
            <a:ext cx="8229600" cy="4713387"/>
          </a:xfrm>
        </p:spPr>
        <p:txBody>
          <a:bodyPr>
            <a:normAutofit fontScale="92500" lnSpcReduction="20000"/>
          </a:bodyPr>
          <a:lstStyle/>
          <a:p>
            <a:pPr marL="0" indent="0">
              <a:buNone/>
            </a:pPr>
            <a:r>
              <a:rPr lang="en-US" dirty="0" smtClean="0"/>
              <a:t>“It </a:t>
            </a:r>
            <a:r>
              <a:rPr lang="en-US" dirty="0"/>
              <a:t>remains to be seen if individual institutional management of a repository is the most efficient and effective means of operation. A question that should be asked of the users of repositories is whether their needs are met by the dispersed model of repositories that exists at the present time, or if some kind of unification (or at least unified search and retrieval capability) would be more useful</a:t>
            </a:r>
            <a:r>
              <a:rPr lang="en-US" dirty="0" smtClean="0"/>
              <a:t>.”</a:t>
            </a:r>
          </a:p>
          <a:p>
            <a:pPr marL="0" indent="0">
              <a:buNone/>
            </a:pPr>
            <a:r>
              <a:rPr lang="en-US" sz="2400" dirty="0"/>
              <a:t>Sur Dlib.org ; </a:t>
            </a:r>
            <a:r>
              <a:rPr lang="en-US" sz="2400" u="sng" dirty="0">
                <a:hlinkClick r:id="rId3"/>
              </a:rPr>
              <a:t>Institutional Repositories: Exploration of Costs and Value</a:t>
            </a:r>
            <a:r>
              <a:rPr lang="en-US" sz="2400" dirty="0"/>
              <a:t> </a:t>
            </a:r>
            <a:br>
              <a:rPr lang="en-US" sz="2400" dirty="0"/>
            </a:br>
            <a:r>
              <a:rPr lang="en-US" sz="2400" dirty="0"/>
              <a:t>Article by C. Sean Burns, Amy Lana and John M. Budd, </a:t>
            </a:r>
            <a:r>
              <a:rPr lang="en-US" sz="2400" i="1" dirty="0"/>
              <a:t>University of </a:t>
            </a:r>
            <a:r>
              <a:rPr lang="en-US" sz="2400" i="1" dirty="0" smtClean="0"/>
              <a:t>Missouri</a:t>
            </a:r>
            <a:r>
              <a:rPr lang="en-US" sz="2400" dirty="0" smtClean="0"/>
              <a:t> [</a:t>
            </a:r>
            <a:r>
              <a:rPr lang="fr-FR" sz="2400" dirty="0">
                <a:hlinkClick r:id="rId3"/>
              </a:rPr>
              <a:t>http://</a:t>
            </a:r>
            <a:r>
              <a:rPr lang="fr-FR" sz="2400" dirty="0" smtClean="0">
                <a:hlinkClick r:id="rId3"/>
              </a:rPr>
              <a:t>www.dlib.org/dlib/january13/burns/01burns.html</a:t>
            </a:r>
            <a:r>
              <a:rPr lang="fr-FR" sz="2400" dirty="0" smtClean="0"/>
              <a:t>]</a:t>
            </a:r>
            <a:endParaRPr lang="fr-FR" sz="2400"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229108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264" cy="1066130"/>
          </a:xfrm>
        </p:spPr>
        <p:txBody>
          <a:bodyPr>
            <a:normAutofit fontScale="90000"/>
          </a:bodyPr>
          <a:lstStyle/>
          <a:p>
            <a:r>
              <a:rPr lang="fr-FR" dirty="0" smtClean="0"/>
              <a:t>Enjeux de la politique sur les archives ouvertes (BSN4)</a:t>
            </a:r>
            <a:endParaRPr lang="fr-FR" dirty="0"/>
          </a:p>
        </p:txBody>
      </p:sp>
      <p:sp>
        <p:nvSpPr>
          <p:cNvPr id="3" name="Espace réservé du contenu 2"/>
          <p:cNvSpPr>
            <a:spLocks noGrp="1"/>
          </p:cNvSpPr>
          <p:nvPr>
            <p:ph idx="1"/>
          </p:nvPr>
        </p:nvSpPr>
        <p:spPr>
          <a:xfrm>
            <a:off x="457200" y="1772816"/>
            <a:ext cx="8229600" cy="4353347"/>
          </a:xfrm>
        </p:spPr>
        <p:txBody>
          <a:bodyPr>
            <a:normAutofit fontScale="92500" lnSpcReduction="10000"/>
          </a:bodyPr>
          <a:lstStyle/>
          <a:p>
            <a:pPr marL="400050" lvl="1" indent="0">
              <a:buNone/>
            </a:pPr>
            <a:r>
              <a:rPr lang="fr-FR" dirty="0" smtClean="0"/>
              <a:t>Mise </a:t>
            </a:r>
            <a:r>
              <a:rPr lang="fr-FR" dirty="0"/>
              <a:t>en œuvre </a:t>
            </a:r>
            <a:r>
              <a:rPr lang="fr-FR" dirty="0" smtClean="0"/>
              <a:t>d’une </a:t>
            </a:r>
            <a:r>
              <a:rPr lang="fr-FR" dirty="0"/>
              <a:t>politique scientifique et technique </a:t>
            </a:r>
            <a:r>
              <a:rPr lang="fr-FR" dirty="0" smtClean="0"/>
              <a:t>commune, </a:t>
            </a:r>
            <a:r>
              <a:rPr lang="fr-FR" dirty="0"/>
              <a:t>en consolidant les </a:t>
            </a:r>
            <a:r>
              <a:rPr lang="fr-FR" dirty="0" smtClean="0"/>
              <a:t>moyens, </a:t>
            </a:r>
            <a:r>
              <a:rPr lang="fr-FR" dirty="0"/>
              <a:t>permettant aux chercheurs de </a:t>
            </a:r>
            <a:r>
              <a:rPr lang="fr-FR" dirty="0" smtClean="0"/>
              <a:t>:</a:t>
            </a:r>
          </a:p>
          <a:p>
            <a:pPr lvl="1">
              <a:buClr>
                <a:srgbClr val="CF9C1B"/>
              </a:buClr>
              <a:buFont typeface="Wingdings" pitchFamily="2" charset="2"/>
              <a:buChar char="v"/>
            </a:pPr>
            <a:r>
              <a:rPr lang="fr-FR" dirty="0"/>
              <a:t>partager les résultats de leurs travaux sous forme numérique,</a:t>
            </a:r>
            <a:endParaRPr lang="fr-FR" sz="3600" dirty="0"/>
          </a:p>
          <a:p>
            <a:pPr lvl="1">
              <a:buClr>
                <a:srgbClr val="CF9C1B"/>
              </a:buClr>
              <a:buFont typeface="Wingdings" pitchFamily="2" charset="2"/>
              <a:buChar char="v"/>
            </a:pPr>
            <a:r>
              <a:rPr lang="fr-FR" dirty="0" smtClean="0"/>
              <a:t>diffuser ces résultats immédiatement </a:t>
            </a:r>
            <a:r>
              <a:rPr lang="fr-FR" dirty="0"/>
              <a:t>et gratuitement à la communauté scientifique internationale, ainsi qu’au grand public,</a:t>
            </a:r>
            <a:endParaRPr lang="fr-FR" sz="3600" dirty="0"/>
          </a:p>
          <a:p>
            <a:pPr lvl="1">
              <a:buClr>
                <a:srgbClr val="CF9C1B"/>
              </a:buClr>
              <a:buFont typeface="Wingdings" pitchFamily="2" charset="2"/>
              <a:buChar char="v"/>
            </a:pPr>
            <a:r>
              <a:rPr lang="fr-FR" dirty="0"/>
              <a:t>assurer de manière transparente leur conservation à long terme. </a:t>
            </a:r>
            <a:endParaRPr lang="fr-FR" sz="3600" dirty="0"/>
          </a:p>
          <a:p>
            <a:pPr marL="857250" lvl="2" indent="0">
              <a:buNone/>
            </a:pPr>
            <a:r>
              <a:rPr lang="fr-FR" dirty="0"/>
              <a:t> </a:t>
            </a:r>
          </a:p>
        </p:txBody>
      </p:sp>
    </p:spTree>
    <p:extLst>
      <p:ext uri="{BB962C8B-B14F-4D97-AF65-F5344CB8AC3E}">
        <p14:creationId xmlns:p14="http://schemas.microsoft.com/office/powerpoint/2010/main" val="1884334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fontScale="90000"/>
          </a:bodyPr>
          <a:lstStyle/>
          <a:p>
            <a:r>
              <a:rPr lang="fr-FR" dirty="0" smtClean="0"/>
              <a:t>Contexte national des archives </a:t>
            </a:r>
            <a:r>
              <a:rPr lang="fr-FR" dirty="0"/>
              <a:t>ouvertes</a:t>
            </a:r>
          </a:p>
        </p:txBody>
      </p:sp>
      <p:sp>
        <p:nvSpPr>
          <p:cNvPr id="3" name="Espace réservé du contenu 2"/>
          <p:cNvSpPr>
            <a:spLocks noGrp="1"/>
          </p:cNvSpPr>
          <p:nvPr>
            <p:ph idx="1"/>
          </p:nvPr>
        </p:nvSpPr>
        <p:spPr>
          <a:xfrm>
            <a:off x="457200" y="1700808"/>
            <a:ext cx="8229600" cy="4425355"/>
          </a:xfrm>
        </p:spPr>
        <p:txBody>
          <a:bodyPr>
            <a:normAutofit/>
          </a:bodyPr>
          <a:lstStyle/>
          <a:p>
            <a:pPr lvl="1">
              <a:buClr>
                <a:srgbClr val="CF9C1B"/>
              </a:buClr>
              <a:buFont typeface="Wingdings" pitchFamily="2" charset="2"/>
              <a:buChar char="v"/>
            </a:pPr>
            <a:r>
              <a:rPr lang="fr-FR" dirty="0" smtClean="0"/>
              <a:t>Depuis 2003 engagement des établissements d’enseignement </a:t>
            </a:r>
            <a:r>
              <a:rPr lang="fr-FR" dirty="0"/>
              <a:t>supérieur et de recherche français </a:t>
            </a:r>
            <a:r>
              <a:rPr lang="fr-FR" dirty="0" smtClean="0"/>
              <a:t>dans </a:t>
            </a:r>
            <a:r>
              <a:rPr lang="fr-FR" dirty="0"/>
              <a:t>la voie des archives </a:t>
            </a:r>
            <a:r>
              <a:rPr lang="fr-FR" dirty="0" smtClean="0"/>
              <a:t>ouvertes</a:t>
            </a:r>
          </a:p>
          <a:p>
            <a:pPr lvl="1">
              <a:buClr>
                <a:srgbClr val="CF9C1B"/>
              </a:buClr>
              <a:buFont typeface="Wingdings" pitchFamily="2" charset="2"/>
              <a:buChar char="v"/>
            </a:pPr>
            <a:r>
              <a:rPr lang="fr-FR" dirty="0" smtClean="0"/>
              <a:t> 2006, signature du protocole </a:t>
            </a:r>
            <a:r>
              <a:rPr lang="fr-FR" dirty="0"/>
              <a:t>d’accord, </a:t>
            </a:r>
            <a:r>
              <a:rPr lang="fr-FR" dirty="0" smtClean="0"/>
              <a:t>pour une </a:t>
            </a:r>
            <a:r>
              <a:rPr lang="fr-FR" dirty="0"/>
              <a:t>approche </a:t>
            </a:r>
            <a:r>
              <a:rPr lang="fr-FR" dirty="0" smtClean="0"/>
              <a:t>nationale, coordonnée de l’archivage </a:t>
            </a:r>
            <a:r>
              <a:rPr lang="fr-FR" dirty="0"/>
              <a:t>ouvert de la production scientifique, sur la base de </a:t>
            </a:r>
            <a:r>
              <a:rPr lang="fr-FR" dirty="0" smtClean="0"/>
              <a:t>HAL (CNRS-CCSD).</a:t>
            </a:r>
          </a:p>
          <a:p>
            <a:pPr lvl="1">
              <a:buClr>
                <a:srgbClr val="CF9C1B"/>
              </a:buClr>
              <a:buFont typeface="Wingdings" pitchFamily="2" charset="2"/>
              <a:buChar char="v"/>
            </a:pPr>
            <a:r>
              <a:rPr lang="fr-FR" dirty="0" smtClean="0"/>
              <a:t> Soutien constant du MESR pour le développement de la plateforme HAL</a:t>
            </a:r>
            <a:endParaRPr lang="fr-FR" dirty="0"/>
          </a:p>
        </p:txBody>
      </p:sp>
    </p:spTree>
    <p:extLst>
      <p:ext uri="{BB962C8B-B14F-4D97-AF65-F5344CB8AC3E}">
        <p14:creationId xmlns:p14="http://schemas.microsoft.com/office/powerpoint/2010/main" val="228076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Clr>
                <a:srgbClr val="0070C0"/>
              </a:buClr>
            </a:pPr>
            <a:r>
              <a:rPr lang="fr-FR" b="1" dirty="0"/>
              <a:t>HAL </a:t>
            </a:r>
            <a:r>
              <a:rPr lang="fr-FR" dirty="0"/>
              <a:t>ou</a:t>
            </a:r>
            <a:r>
              <a:rPr lang="fr-FR" b="1" dirty="0"/>
              <a:t> </a:t>
            </a:r>
            <a:r>
              <a:rPr lang="fr-FR" dirty="0"/>
              <a:t>Hyper Article en Ligne : l'archive ouverte pluridisciplinaire HAL, est destinée au dépôt, et à la diffusion d'articles scientifiques de niveau recherche, publiés ou non, et de thèses, émanant des établissements d'enseignement et de recherche français ou étrangers, des laboratoires publics ou privés</a:t>
            </a:r>
          </a:p>
        </p:txBody>
      </p:sp>
    </p:spTree>
    <p:extLst>
      <p:ext uri="{BB962C8B-B14F-4D97-AF65-F5344CB8AC3E}">
        <p14:creationId xmlns:p14="http://schemas.microsoft.com/office/powerpoint/2010/main" val="354706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490066"/>
          </a:xfrm>
        </p:spPr>
        <p:txBody>
          <a:bodyPr>
            <a:normAutofit fontScale="90000"/>
          </a:bodyPr>
          <a:lstStyle/>
          <a:p>
            <a:r>
              <a:rPr lang="fr-FR" dirty="0" smtClean="0"/>
              <a:t>Objectifs 2012 de la BSN4</a:t>
            </a:r>
            <a:endParaRPr lang="fr-FR" dirty="0"/>
          </a:p>
        </p:txBody>
      </p:sp>
      <p:sp>
        <p:nvSpPr>
          <p:cNvPr id="5" name="Espace réservé du contenu 4"/>
          <p:cNvSpPr>
            <a:spLocks noGrp="1"/>
          </p:cNvSpPr>
          <p:nvPr>
            <p:ph idx="1"/>
          </p:nvPr>
        </p:nvSpPr>
        <p:spPr>
          <a:xfrm>
            <a:off x="457200" y="1196752"/>
            <a:ext cx="8229600" cy="4929411"/>
          </a:xfrm>
        </p:spPr>
        <p:txBody>
          <a:bodyPr>
            <a:normAutofit fontScale="92500"/>
          </a:bodyPr>
          <a:lstStyle/>
          <a:p>
            <a:pPr>
              <a:buClr>
                <a:srgbClr val="0070C0"/>
              </a:buClr>
            </a:pPr>
            <a:r>
              <a:rPr lang="fr-FR" dirty="0" smtClean="0"/>
              <a:t>Action</a:t>
            </a:r>
            <a:br>
              <a:rPr lang="fr-FR" dirty="0" smtClean="0"/>
            </a:br>
            <a:r>
              <a:rPr lang="fr-FR" dirty="0" smtClean="0"/>
              <a:t>Signer </a:t>
            </a:r>
            <a:r>
              <a:rPr lang="fr-FR" dirty="0"/>
              <a:t>une nouvelle convention de partenariat autour de Hal </a:t>
            </a:r>
            <a:r>
              <a:rPr lang="fr-FR" dirty="0" smtClean="0"/>
              <a:t>avec </a:t>
            </a:r>
            <a:r>
              <a:rPr lang="fr-FR" dirty="0"/>
              <a:t>un objectif de gouvernance et de financement </a:t>
            </a:r>
            <a:r>
              <a:rPr lang="fr-FR" dirty="0" smtClean="0"/>
              <a:t>partagés </a:t>
            </a:r>
            <a:r>
              <a:rPr lang="fr-FR" dirty="0"/>
              <a:t>sous forme d’une UMS. </a:t>
            </a:r>
            <a:endParaRPr lang="fr-FR" dirty="0" smtClean="0"/>
          </a:p>
          <a:p>
            <a:pPr marL="342900" lvl="1" indent="-342900">
              <a:buClr>
                <a:srgbClr val="0070C0"/>
              </a:buClr>
              <a:buFont typeface="Arial" pitchFamily="34" charset="0"/>
              <a:buChar char="•"/>
            </a:pPr>
            <a:r>
              <a:rPr lang="fr-FR" sz="3200" dirty="0"/>
              <a:t>La rédaction commune de la </a:t>
            </a:r>
            <a:r>
              <a:rPr lang="fr-FR" sz="3200" dirty="0" smtClean="0"/>
              <a:t>convention.</a:t>
            </a:r>
          </a:p>
          <a:p>
            <a:pPr marL="742950" lvl="2" indent="-342900">
              <a:buClr>
                <a:srgbClr val="FFC000"/>
              </a:buClr>
              <a:buFont typeface="Wingdings" pitchFamily="2" charset="2"/>
              <a:buChar char="v"/>
            </a:pPr>
            <a:r>
              <a:rPr lang="fr-FR" dirty="0" smtClean="0"/>
              <a:t>Le </a:t>
            </a:r>
            <a:r>
              <a:rPr lang="fr-FR" dirty="0"/>
              <a:t>texte final de la convention, avec ses annexes techniques, contient des modèles </a:t>
            </a:r>
            <a:r>
              <a:rPr lang="fr-FR" dirty="0" smtClean="0"/>
              <a:t>d’interconnexion </a:t>
            </a:r>
            <a:r>
              <a:rPr lang="fr-FR" dirty="0"/>
              <a:t>qui </a:t>
            </a:r>
            <a:r>
              <a:rPr lang="fr-FR" dirty="0" smtClean="0"/>
              <a:t>satisfont les souhaits des </a:t>
            </a:r>
            <a:r>
              <a:rPr lang="fr-FR" dirty="0"/>
              <a:t>partenaires</a:t>
            </a:r>
            <a:r>
              <a:rPr lang="fr-FR" dirty="0" smtClean="0"/>
              <a:t>.</a:t>
            </a:r>
          </a:p>
          <a:p>
            <a:pPr>
              <a:buClr>
                <a:srgbClr val="0070C0"/>
              </a:buClr>
            </a:pPr>
            <a:r>
              <a:rPr lang="fr-FR" dirty="0" smtClean="0"/>
              <a:t>Partenaires </a:t>
            </a:r>
          </a:p>
          <a:p>
            <a:pPr marL="400050" lvl="1" indent="0">
              <a:buNone/>
            </a:pPr>
            <a:r>
              <a:rPr lang="fr-FR" sz="3200" dirty="0"/>
              <a:t>Universités, </a:t>
            </a:r>
            <a:r>
              <a:rPr lang="fr-FR" sz="3200" dirty="0" smtClean="0"/>
              <a:t>Grandes Ecoles, EPST</a:t>
            </a:r>
            <a:r>
              <a:rPr lang="fr-FR" sz="3200" dirty="0"/>
              <a:t>, </a:t>
            </a:r>
            <a:r>
              <a:rPr lang="fr-FR" sz="3200" dirty="0" smtClean="0"/>
              <a:t>EPIC…</a:t>
            </a:r>
          </a:p>
        </p:txBody>
      </p:sp>
    </p:spTree>
    <p:extLst>
      <p:ext uri="{BB962C8B-B14F-4D97-AF65-F5344CB8AC3E}">
        <p14:creationId xmlns:p14="http://schemas.microsoft.com/office/powerpoint/2010/main" val="911318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490066"/>
          </a:xfrm>
        </p:spPr>
        <p:txBody>
          <a:bodyPr>
            <a:normAutofit fontScale="90000"/>
          </a:bodyPr>
          <a:lstStyle/>
          <a:p>
            <a:r>
              <a:rPr lang="fr-FR" dirty="0" smtClean="0"/>
              <a:t>Objet de la convention</a:t>
            </a:r>
            <a:endParaRPr lang="fr-FR" dirty="0"/>
          </a:p>
        </p:txBody>
      </p:sp>
      <p:sp>
        <p:nvSpPr>
          <p:cNvPr id="5" name="Espace réservé du contenu 4"/>
          <p:cNvSpPr>
            <a:spLocks noGrp="1"/>
          </p:cNvSpPr>
          <p:nvPr>
            <p:ph idx="1"/>
          </p:nvPr>
        </p:nvSpPr>
        <p:spPr>
          <a:xfrm>
            <a:off x="457200" y="1124744"/>
            <a:ext cx="8229600" cy="5001419"/>
          </a:xfrm>
        </p:spPr>
        <p:txBody>
          <a:bodyPr>
            <a:normAutofit fontScale="92500" lnSpcReduction="20000"/>
          </a:bodyPr>
          <a:lstStyle/>
          <a:p>
            <a:pPr marL="400050" lvl="1" indent="0">
              <a:buNone/>
            </a:pPr>
            <a:r>
              <a:rPr lang="fr-FR" dirty="0" smtClean="0"/>
              <a:t>« La </a:t>
            </a:r>
            <a:r>
              <a:rPr lang="fr-FR" dirty="0"/>
              <a:t>convention a pour objet le développement coordonné des archives ouvertes sur la base du développement de la plateforme mutualisée HAL et de son interconnexion avec les archives institutionnelles existantes des établissements partenaires</a:t>
            </a:r>
            <a:r>
              <a:rPr lang="fr-FR" dirty="0" smtClean="0"/>
              <a:t>. »</a:t>
            </a:r>
          </a:p>
          <a:p>
            <a:pPr marL="400050" lvl="1" indent="0">
              <a:buNone/>
            </a:pPr>
            <a:endParaRPr lang="fr-FR" sz="2200" dirty="0" smtClean="0"/>
          </a:p>
          <a:p>
            <a:pPr marL="400050" lvl="1" indent="0">
              <a:buNone/>
            </a:pPr>
            <a:r>
              <a:rPr lang="fr-FR" dirty="0" smtClean="0"/>
              <a:t>« Les partenaires décident de s’associer pour utiliser HAL comme plateforme de dépôt de la production scientifique,  commune et interopérable avec les autres dépôts d’archives ouvertes satisfaisants aux critères de la communication scientifique directe internationale. Cette stratégie, qui s’inscrit dans le cadre de l’espace européen de la recherche, doit contribuer à la valorisation de la recherche française et donner aux institutions une meilleure visibilité de leurs productions. »</a:t>
            </a:r>
          </a:p>
          <a:p>
            <a:pPr marL="800100" lvl="2" indent="0">
              <a:buNone/>
            </a:pPr>
            <a:endParaRPr lang="fr-FR" dirty="0"/>
          </a:p>
          <a:p>
            <a:pPr marL="800100" lvl="2" indent="0">
              <a:buNone/>
            </a:pPr>
            <a:endParaRPr lang="fr-FR" dirty="0" smtClean="0"/>
          </a:p>
        </p:txBody>
      </p:sp>
    </p:spTree>
    <p:extLst>
      <p:ext uri="{BB962C8B-B14F-4D97-AF65-F5344CB8AC3E}">
        <p14:creationId xmlns:p14="http://schemas.microsoft.com/office/powerpoint/2010/main" val="3550418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fontScale="90000"/>
          </a:bodyPr>
          <a:lstStyle/>
          <a:p>
            <a:r>
              <a:rPr lang="fr-FR" sz="4000" dirty="0"/>
              <a:t>Modalités de pilotage et de </a:t>
            </a:r>
            <a:r>
              <a:rPr lang="fr-FR" sz="4000" dirty="0" smtClean="0"/>
              <a:t>gouvernance</a:t>
            </a:r>
            <a:endParaRPr lang="fr-FR" dirty="0"/>
          </a:p>
        </p:txBody>
      </p:sp>
      <p:sp>
        <p:nvSpPr>
          <p:cNvPr id="3" name="Espace réservé du contenu 2"/>
          <p:cNvSpPr>
            <a:spLocks noGrp="1"/>
          </p:cNvSpPr>
          <p:nvPr>
            <p:ph idx="1"/>
          </p:nvPr>
        </p:nvSpPr>
        <p:spPr>
          <a:xfrm>
            <a:off x="457200" y="1484784"/>
            <a:ext cx="8229600" cy="4641379"/>
          </a:xfrm>
        </p:spPr>
        <p:txBody>
          <a:bodyPr/>
          <a:lstStyle/>
          <a:p>
            <a:pPr>
              <a:buClr>
                <a:srgbClr val="0070C0"/>
              </a:buClr>
            </a:pPr>
            <a:r>
              <a:rPr lang="fr-FR" dirty="0" smtClean="0"/>
              <a:t>création </a:t>
            </a:r>
            <a:r>
              <a:rPr lang="fr-FR" dirty="0"/>
              <a:t>d’une unité mixte de service (UMS</a:t>
            </a:r>
            <a:r>
              <a:rPr lang="fr-FR" dirty="0" smtClean="0"/>
              <a:t>)</a:t>
            </a:r>
          </a:p>
          <a:p>
            <a:pPr>
              <a:buClr>
                <a:srgbClr val="0070C0"/>
              </a:buClr>
            </a:pPr>
            <a:r>
              <a:rPr lang="fr-FR" dirty="0"/>
              <a:t>Comité Scientifique et Technique </a:t>
            </a:r>
            <a:r>
              <a:rPr lang="fr-FR" dirty="0" smtClean="0"/>
              <a:t>coordonné par le directeur du CCSD</a:t>
            </a:r>
          </a:p>
          <a:p>
            <a:pPr lvl="1">
              <a:buClr>
                <a:srgbClr val="FFC000"/>
              </a:buClr>
              <a:buFont typeface="Wingdings" pitchFamily="2" charset="2"/>
              <a:buChar char="v"/>
            </a:pPr>
            <a:r>
              <a:rPr lang="fr-FR" dirty="0" smtClean="0"/>
              <a:t>Composition du CST</a:t>
            </a:r>
          </a:p>
          <a:p>
            <a:pPr marL="457200" lvl="1" indent="0">
              <a:buNone/>
            </a:pPr>
            <a:r>
              <a:rPr lang="fr-FR" dirty="0" smtClean="0"/>
              <a:t>Représentation équilibrée des partenaires signataires composée de professionnels de l’IST et des systèmes d’information et de chercheurs et enseignants chercheurs dans une proportion d’un tiers au minimum.</a:t>
            </a:r>
            <a:endParaRPr lang="fr-FR" dirty="0"/>
          </a:p>
          <a:p>
            <a:endParaRPr lang="fr-FR" dirty="0"/>
          </a:p>
        </p:txBody>
      </p:sp>
    </p:spTree>
    <p:extLst>
      <p:ext uri="{BB962C8B-B14F-4D97-AF65-F5344CB8AC3E}">
        <p14:creationId xmlns:p14="http://schemas.microsoft.com/office/powerpoint/2010/main" val="544866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r>
              <a:rPr lang="fr-FR" dirty="0"/>
              <a:t>Engagements des </a:t>
            </a:r>
            <a:r>
              <a:rPr lang="fr-FR" dirty="0" smtClean="0"/>
              <a:t>partenaires</a:t>
            </a:r>
            <a:endParaRPr lang="fr-FR" dirty="0"/>
          </a:p>
        </p:txBody>
      </p:sp>
      <p:sp>
        <p:nvSpPr>
          <p:cNvPr id="3" name="Espace réservé du contenu 2"/>
          <p:cNvSpPr>
            <a:spLocks noGrp="1"/>
          </p:cNvSpPr>
          <p:nvPr>
            <p:ph idx="1"/>
          </p:nvPr>
        </p:nvSpPr>
        <p:spPr>
          <a:xfrm>
            <a:off x="457200" y="1124744"/>
            <a:ext cx="8229600" cy="5001419"/>
          </a:xfrm>
        </p:spPr>
        <p:txBody>
          <a:bodyPr>
            <a:normAutofit fontScale="77500" lnSpcReduction="20000"/>
          </a:bodyPr>
          <a:lstStyle/>
          <a:p>
            <a:pPr>
              <a:buClr>
                <a:srgbClr val="0070C0"/>
              </a:buClr>
            </a:pPr>
            <a:r>
              <a:rPr lang="fr-FR" dirty="0"/>
              <a:t>I</a:t>
            </a:r>
            <a:r>
              <a:rPr lang="fr-FR" dirty="0" smtClean="0"/>
              <a:t>nciter </a:t>
            </a:r>
            <a:r>
              <a:rPr lang="fr-FR" dirty="0"/>
              <a:t>leurs chercheurs à déposer dans </a:t>
            </a:r>
            <a:r>
              <a:rPr lang="fr-FR" dirty="0" smtClean="0"/>
              <a:t>les AO</a:t>
            </a:r>
          </a:p>
          <a:p>
            <a:pPr>
              <a:buClr>
                <a:srgbClr val="0070C0"/>
              </a:buClr>
            </a:pPr>
            <a:r>
              <a:rPr lang="fr-FR" dirty="0" smtClean="0"/>
              <a:t>Elaboration d’une </a:t>
            </a:r>
            <a:r>
              <a:rPr lang="fr-FR" dirty="0"/>
              <a:t>stratégie et </a:t>
            </a:r>
            <a:r>
              <a:rPr lang="fr-FR" dirty="0" smtClean="0"/>
              <a:t>d’une </a:t>
            </a:r>
            <a:r>
              <a:rPr lang="fr-FR" dirty="0"/>
              <a:t>communication </a:t>
            </a:r>
            <a:r>
              <a:rPr lang="fr-FR" dirty="0" smtClean="0"/>
              <a:t>commune, fondée </a:t>
            </a:r>
            <a:r>
              <a:rPr lang="fr-FR" dirty="0"/>
              <a:t>sur </a:t>
            </a:r>
            <a:r>
              <a:rPr lang="fr-FR" dirty="0" smtClean="0"/>
              <a:t>la construction </a:t>
            </a:r>
            <a:r>
              <a:rPr lang="fr-FR" dirty="0"/>
              <a:t>et la diffusion de bonnes pratiques </a:t>
            </a:r>
            <a:r>
              <a:rPr lang="fr-FR" dirty="0" smtClean="0"/>
              <a:t>sur le </a:t>
            </a:r>
            <a:r>
              <a:rPr lang="fr-FR" dirty="0"/>
              <a:t>libre accès aux résultats scientifiques. </a:t>
            </a:r>
            <a:endParaRPr lang="fr-FR" dirty="0" smtClean="0"/>
          </a:p>
          <a:p>
            <a:pPr>
              <a:buClr>
                <a:srgbClr val="0070C0"/>
              </a:buClr>
            </a:pPr>
            <a:r>
              <a:rPr lang="fr-FR" dirty="0" smtClean="0"/>
              <a:t>Concilier </a:t>
            </a:r>
            <a:r>
              <a:rPr lang="fr-FR" dirty="0"/>
              <a:t>les archives institutionnelles et </a:t>
            </a:r>
            <a:r>
              <a:rPr lang="fr-FR"/>
              <a:t>l’archive </a:t>
            </a:r>
            <a:r>
              <a:rPr lang="fr-FR" smtClean="0"/>
              <a:t>commune (nationale) </a:t>
            </a:r>
            <a:r>
              <a:rPr lang="fr-FR" dirty="0" smtClean="0"/>
              <a:t>HAL.</a:t>
            </a:r>
          </a:p>
          <a:p>
            <a:pPr>
              <a:buClr>
                <a:srgbClr val="0070C0"/>
              </a:buClr>
            </a:pPr>
            <a:r>
              <a:rPr lang="fr-FR" dirty="0"/>
              <a:t>R</a:t>
            </a:r>
            <a:r>
              <a:rPr lang="fr-FR" dirty="0" smtClean="0"/>
              <a:t>especter </a:t>
            </a:r>
            <a:r>
              <a:rPr lang="fr-FR" dirty="0"/>
              <a:t>les contraintes techniques et procédurales de la plateforme commune HAL, notamment dans les solutions </a:t>
            </a:r>
            <a:r>
              <a:rPr lang="fr-FR" dirty="0" smtClean="0"/>
              <a:t>d’interopérabilité. </a:t>
            </a:r>
          </a:p>
          <a:p>
            <a:pPr>
              <a:buClr>
                <a:srgbClr val="0070C0"/>
              </a:buClr>
            </a:pPr>
            <a:r>
              <a:rPr lang="fr-FR" dirty="0" smtClean="0"/>
              <a:t>Le CCSD facilitera </a:t>
            </a:r>
            <a:r>
              <a:rPr lang="fr-FR" dirty="0"/>
              <a:t>la mise en œuvre de la </a:t>
            </a:r>
            <a:r>
              <a:rPr lang="fr-FR" dirty="0" smtClean="0"/>
              <a:t>convention </a:t>
            </a:r>
            <a:r>
              <a:rPr lang="fr-FR" dirty="0"/>
              <a:t>en mettant à disposition des </a:t>
            </a:r>
            <a:r>
              <a:rPr lang="fr-FR" dirty="0" smtClean="0"/>
              <a:t>partenaires </a:t>
            </a:r>
            <a:r>
              <a:rPr lang="fr-FR" dirty="0"/>
              <a:t>les procédures et protocoles qui font autorité dans la communauté internationale des archives ouvertes ainsi que la documentation et l’appui technique </a:t>
            </a:r>
            <a:r>
              <a:rPr lang="fr-FR" dirty="0" smtClean="0"/>
              <a:t>appropriés.  </a:t>
            </a:r>
            <a:endParaRPr lang="fr-FR" dirty="0"/>
          </a:p>
        </p:txBody>
      </p:sp>
    </p:spTree>
    <p:extLst>
      <p:ext uri="{BB962C8B-B14F-4D97-AF65-F5344CB8AC3E}">
        <p14:creationId xmlns:p14="http://schemas.microsoft.com/office/powerpoint/2010/main" val="2002302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dirty="0" smtClean="0"/>
              <a:t>Mise en œuvre de la mutualisation</a:t>
            </a:r>
            <a:endParaRPr lang="fr-FR" dirty="0"/>
          </a:p>
        </p:txBody>
      </p:sp>
      <p:sp>
        <p:nvSpPr>
          <p:cNvPr id="3" name="Espace réservé du contenu 2"/>
          <p:cNvSpPr>
            <a:spLocks noGrp="1"/>
          </p:cNvSpPr>
          <p:nvPr>
            <p:ph idx="1"/>
          </p:nvPr>
        </p:nvSpPr>
        <p:spPr>
          <a:xfrm>
            <a:off x="457200" y="1484784"/>
            <a:ext cx="8229600" cy="4641379"/>
          </a:xfrm>
        </p:spPr>
        <p:txBody>
          <a:bodyPr>
            <a:normAutofit fontScale="92500" lnSpcReduction="10000"/>
          </a:bodyPr>
          <a:lstStyle/>
          <a:p>
            <a:pPr marL="514350" indent="-514350">
              <a:buFont typeface="+mj-lt"/>
              <a:buAutoNum type="arabicPeriod"/>
            </a:pPr>
            <a:r>
              <a:rPr lang="fr-FR" dirty="0"/>
              <a:t>D</a:t>
            </a:r>
            <a:r>
              <a:rPr lang="fr-FR" dirty="0" smtClean="0"/>
              <a:t>éveloppement </a:t>
            </a:r>
            <a:r>
              <a:rPr lang="fr-FR" dirty="0"/>
              <a:t>par le Partenaire d'une archive </a:t>
            </a:r>
            <a:r>
              <a:rPr lang="fr-FR" dirty="0" smtClean="0"/>
              <a:t>ouverte institutionnelle </a:t>
            </a:r>
            <a:r>
              <a:rPr lang="fr-FR" dirty="0"/>
              <a:t>locale qui </a:t>
            </a:r>
            <a:r>
              <a:rPr lang="fr-FR" dirty="0" smtClean="0"/>
              <a:t>duplique son </a:t>
            </a:r>
            <a:r>
              <a:rPr lang="fr-FR" dirty="0"/>
              <a:t>contenu (texte intégral et signalement) dans l'archive HAL, </a:t>
            </a:r>
            <a:r>
              <a:rPr lang="fr-FR" b="1" dirty="0">
                <a:solidFill>
                  <a:schemeClr val="bg2">
                    <a:lumMod val="25000"/>
                  </a:schemeClr>
                </a:solidFill>
              </a:rPr>
              <a:t>sous réserve de se conformer aux conditions scientifiques et techniques d'éligibilité à la </a:t>
            </a:r>
            <a:r>
              <a:rPr lang="fr-FR" b="1" dirty="0" smtClean="0">
                <a:solidFill>
                  <a:schemeClr val="bg2">
                    <a:lumMod val="25000"/>
                  </a:schemeClr>
                </a:solidFill>
              </a:rPr>
              <a:t>plate-forme</a:t>
            </a:r>
            <a:r>
              <a:rPr lang="fr-FR" dirty="0" smtClean="0"/>
              <a:t>. </a:t>
            </a:r>
            <a:br>
              <a:rPr lang="fr-FR" dirty="0" smtClean="0"/>
            </a:br>
            <a:r>
              <a:rPr lang="fr-FR" dirty="0" smtClean="0"/>
              <a:t>Ces </a:t>
            </a:r>
            <a:r>
              <a:rPr lang="fr-FR" dirty="0"/>
              <a:t>dispositions permettent aux archives institutionnelles locales de bénéficier de l'archivage pérenne de HAL mis en œuvre </a:t>
            </a:r>
            <a:r>
              <a:rPr lang="fr-FR" dirty="0" smtClean="0"/>
              <a:t>avec le </a:t>
            </a:r>
            <a:r>
              <a:rPr lang="fr-FR" dirty="0"/>
              <a:t>CINES </a:t>
            </a:r>
            <a:r>
              <a:rPr lang="fr-FR" dirty="0" smtClean="0"/>
              <a:t>ainsi </a:t>
            </a:r>
            <a:r>
              <a:rPr lang="fr-FR" dirty="0"/>
              <a:t>que de l'interconnexion aux bases internationales, </a:t>
            </a:r>
            <a:r>
              <a:rPr lang="fr-FR" dirty="0" err="1"/>
              <a:t>ArXiv</a:t>
            </a:r>
            <a:r>
              <a:rPr lang="fr-FR" dirty="0"/>
              <a:t>, </a:t>
            </a:r>
            <a:r>
              <a:rPr lang="fr-FR" dirty="0" err="1"/>
              <a:t>PubmedCentral</a:t>
            </a:r>
            <a:r>
              <a:rPr lang="fr-FR" dirty="0"/>
              <a:t>, </a:t>
            </a:r>
            <a:r>
              <a:rPr lang="fr-FR" dirty="0" err="1"/>
              <a:t>Repec</a:t>
            </a:r>
            <a:r>
              <a:rPr lang="fr-FR" dirty="0"/>
              <a:t>.</a:t>
            </a:r>
          </a:p>
        </p:txBody>
      </p:sp>
    </p:spTree>
    <p:extLst>
      <p:ext uri="{BB962C8B-B14F-4D97-AF65-F5344CB8AC3E}">
        <p14:creationId xmlns:p14="http://schemas.microsoft.com/office/powerpoint/2010/main" val="3542975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0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8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5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3078</TotalTime>
  <Words>570</Words>
  <Application>Microsoft Office PowerPoint</Application>
  <PresentationFormat>Affichage à l'écran (4:3)</PresentationFormat>
  <Paragraphs>73</Paragraphs>
  <Slides>13</Slides>
  <Notes>13</Notes>
  <HiddenSlides>0</HiddenSlides>
  <MMClips>0</MMClips>
  <ScaleCrop>false</ScaleCrop>
  <HeadingPairs>
    <vt:vector size="4" baseType="variant">
      <vt:variant>
        <vt:lpstr>Thème</vt:lpstr>
      </vt:variant>
      <vt:variant>
        <vt:i4>14</vt:i4>
      </vt:variant>
      <vt:variant>
        <vt:lpstr>Titres des diapositives</vt:lpstr>
      </vt:variant>
      <vt:variant>
        <vt:i4>13</vt:i4>
      </vt:variant>
    </vt:vector>
  </HeadingPairs>
  <TitlesOfParts>
    <vt:vector size="27" baseType="lpstr">
      <vt:lpstr>Thème Office</vt:lpstr>
      <vt:lpstr>12_Conception personnalisée</vt:lpstr>
      <vt:lpstr>11_Conception personnalisée</vt:lpstr>
      <vt:lpstr>10_Conception personnalisée</vt:lpstr>
      <vt:lpstr>9_Conception personnalisée</vt:lpstr>
      <vt:lpstr>8_Conception personnalisée</vt:lpstr>
      <vt:lpstr>7_Conception personnalisée</vt:lpstr>
      <vt:lpstr>6_Conception personnalisée</vt:lpstr>
      <vt:lpstr>5_Conception personnalisée</vt:lpstr>
      <vt:lpstr>4_Conception personnalisée</vt:lpstr>
      <vt:lpstr>3_Conception personnalisée</vt:lpstr>
      <vt:lpstr>2_Conception personnalisée</vt:lpstr>
      <vt:lpstr>Conception personnalisée</vt:lpstr>
      <vt:lpstr>1_Conception personnalisée</vt:lpstr>
      <vt:lpstr>Présentation PowerPoint</vt:lpstr>
      <vt:lpstr>Enjeux de la politique sur les archives ouvertes (BSN4)</vt:lpstr>
      <vt:lpstr>Contexte national des archives ouvertes</vt:lpstr>
      <vt:lpstr>Présentation PowerPoint</vt:lpstr>
      <vt:lpstr>Objectifs 2012 de la BSN4</vt:lpstr>
      <vt:lpstr>Objet de la convention</vt:lpstr>
      <vt:lpstr>Modalités de pilotage et de gouvernance</vt:lpstr>
      <vt:lpstr>Engagements des partenaires</vt:lpstr>
      <vt:lpstr>Mise en œuvre de la mutualisation</vt:lpstr>
      <vt:lpstr>Mise en œuvre de la mutualisation</vt:lpstr>
      <vt:lpstr>HAL et OpenAIRE</vt:lpstr>
      <vt:lpstr>en quelques chiffres  </vt:lpstr>
      <vt:lpstr>En forme de 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BSN4 archives ouvertes</dc:title>
  <dc:creator>CBerthaud</dc:creator>
  <cp:lastModifiedBy>BAUIN Serge</cp:lastModifiedBy>
  <cp:revision>75</cp:revision>
  <cp:lastPrinted>2013-01-22T19:52:36Z</cp:lastPrinted>
  <dcterms:created xsi:type="dcterms:W3CDTF">2012-06-26T14:42:46Z</dcterms:created>
  <dcterms:modified xsi:type="dcterms:W3CDTF">2013-01-24T15:21:38Z</dcterms:modified>
</cp:coreProperties>
</file>