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91" r:id="rId3"/>
    <p:sldMasterId id="2147483703" r:id="rId4"/>
    <p:sldMasterId id="2147483719" r:id="rId5"/>
  </p:sldMasterIdLst>
  <p:notesMasterIdLst>
    <p:notesMasterId r:id="rId40"/>
  </p:notesMasterIdLst>
  <p:handoutMasterIdLst>
    <p:handoutMasterId r:id="rId41"/>
  </p:handoutMasterIdLst>
  <p:sldIdLst>
    <p:sldId id="556" r:id="rId6"/>
    <p:sldId id="650" r:id="rId7"/>
    <p:sldId id="636" r:id="rId8"/>
    <p:sldId id="637" r:id="rId9"/>
    <p:sldId id="639" r:id="rId10"/>
    <p:sldId id="640" r:id="rId11"/>
    <p:sldId id="642" r:id="rId12"/>
    <p:sldId id="596" r:id="rId13"/>
    <p:sldId id="657" r:id="rId14"/>
    <p:sldId id="652" r:id="rId15"/>
    <p:sldId id="654" r:id="rId16"/>
    <p:sldId id="655" r:id="rId17"/>
    <p:sldId id="656" r:id="rId18"/>
    <p:sldId id="662" r:id="rId19"/>
    <p:sldId id="663" r:id="rId20"/>
    <p:sldId id="665" r:id="rId21"/>
    <p:sldId id="666" r:id="rId22"/>
    <p:sldId id="643" r:id="rId23"/>
    <p:sldId id="651" r:id="rId24"/>
    <p:sldId id="644" r:id="rId25"/>
    <p:sldId id="646" r:id="rId26"/>
    <p:sldId id="669" r:id="rId27"/>
    <p:sldId id="671" r:id="rId28"/>
    <p:sldId id="670" r:id="rId29"/>
    <p:sldId id="667" r:id="rId30"/>
    <p:sldId id="672" r:id="rId31"/>
    <p:sldId id="673" r:id="rId32"/>
    <p:sldId id="678" r:id="rId33"/>
    <p:sldId id="668" r:id="rId34"/>
    <p:sldId id="674" r:id="rId35"/>
    <p:sldId id="675" r:id="rId36"/>
    <p:sldId id="648" r:id="rId37"/>
    <p:sldId id="557" r:id="rId38"/>
    <p:sldId id="677" r:id="rId39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oy Rodrigues" initials="ER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000C"/>
    <a:srgbClr val="D60093"/>
    <a:srgbClr val="FF0000"/>
    <a:srgbClr val="00FFCC"/>
    <a:srgbClr val="FF66FF"/>
    <a:srgbClr val="CC6600"/>
    <a:srgbClr val="0000FF"/>
    <a:srgbClr val="006600"/>
    <a:srgbClr val="990033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édio 2 - Destaqu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7584" autoAdjust="0"/>
  </p:normalViewPr>
  <p:slideViewPr>
    <p:cSldViewPr snapToGrid="0">
      <p:cViewPr>
        <p:scale>
          <a:sx n="60" d="100"/>
          <a:sy n="60" d="100"/>
        </p:scale>
        <p:origin x="-1680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lha_de_C_lculo_do_Microsoft_Office_Excel5.xlsx"/><Relationship Id="rId1" Type="http://schemas.openxmlformats.org/officeDocument/2006/relationships/themeOverride" Target="../theme/themeOverride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tilizador\Dropbox\PROA\Eventos_Couperin2013\Dados_RI_2012_Couperin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tilizador\Dropbox\PROA\Eventos_Couperin2013\Dados_RI_2012_Couperin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Saraiva\Desktop\Dados%20RI%202012\Dados_RI_2012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lha_de_C_lculo_do_Microsoft_Office_Excel2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lha_de_C_lculo_do_Microsoft_Office_Excel3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tilizador\Dropbox\PROA\Eventos_Couperin2013\Estimativa%20compliance_ER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Saraiva\Desktop\Dados%20RI%202012\Dados_RI_2012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lha_de_C_lculo_do_Microsoft_Office_Excel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plotArea>
      <c:layout>
        <c:manualLayout>
          <c:layoutTarget val="inner"/>
          <c:xMode val="edge"/>
          <c:yMode val="edge"/>
          <c:x val="2.475267475499586E-2"/>
          <c:y val="0"/>
          <c:w val="0.95049465049001025"/>
          <c:h val="1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ash"/>
            <c:size val="5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940897517845731E-2"/>
                  <c:y val="-2.20054781807009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RepositóriUM Opening</a:t>
                    </a:r>
                    <a:endParaRPr lang="en-US" dirty="0"/>
                  </a:p>
                </c:rich>
              </c:tx>
              <c:dLblPos val="r"/>
            </c:dLbl>
            <c:dLbl>
              <c:idx val="1"/>
              <c:layout>
                <c:manualLayout>
                  <c:x val="-4.2666761211321298E-2"/>
                  <c:y val="3.05531401437521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Test phase</a:t>
                    </a:r>
                    <a:endParaRPr lang="en-US" dirty="0"/>
                  </a:p>
                </c:rich>
              </c:tx>
              <c:dLblPos val="r"/>
            </c:dLbl>
            <c:dLbl>
              <c:idx val="2"/>
              <c:layout>
                <c:manualLayout>
                  <c:x val="-7.450492865024412E-2"/>
                  <c:y val="-2.7158346794446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Berlin Declaration Signature</a:t>
                    </a:r>
                    <a:endParaRPr lang="en-US" dirty="0"/>
                  </a:p>
                </c:rich>
              </c:tx>
              <c:dLblPos val="r"/>
            </c:dLbl>
            <c:dLbl>
              <c:idx val="3"/>
              <c:layout>
                <c:manualLayout>
                  <c:x val="-6.4786894478473356E-2"/>
                  <c:y val="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Communication strategy</a:t>
                    </a:r>
                    <a:endParaRPr lang="en-US" dirty="0"/>
                  </a:p>
                </c:rich>
              </c:tx>
              <c:dLblPos val="r"/>
            </c:dLbl>
            <c:dLbl>
              <c:idx val="4"/>
              <c:layout>
                <c:manualLayout>
                  <c:x val="-5.1829515582778381E-2"/>
                  <c:y val="-3.05531401437521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UMinho OA Policy</a:t>
                    </a:r>
                    <a:endParaRPr lang="en-US" dirty="0"/>
                  </a:p>
                </c:rich>
              </c:tx>
              <c:dLblPos val="r"/>
            </c:dLbl>
            <c:dLbl>
              <c:idx val="5"/>
              <c:layout>
                <c:manualLayout>
                  <c:x val="-5.3449187944740413E-2"/>
                  <c:y val="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30000" dirty="0" smtClean="0"/>
                      <a:t>st</a:t>
                    </a:r>
                    <a:r>
                      <a:rPr lang="en-US" dirty="0" smtClean="0"/>
                      <a:t> OA conference</a:t>
                    </a:r>
                    <a:endParaRPr lang="en-US" dirty="0"/>
                  </a:p>
                </c:rich>
              </c:tx>
              <c:dLblPos val="r"/>
            </c:dLbl>
            <c:dLbl>
              <c:idx val="6"/>
              <c:layout>
                <c:manualLayout>
                  <c:x val="-5.1829515582778381E-2"/>
                  <c:y val="2.7158346794446342E-2"/>
                </c:manualLayout>
              </c:layout>
              <c:tx>
                <c:strRef>
                  <c:f>Timeline!$G$11</c:f>
                  <c:strCache>
                    <c:ptCount val="1"/>
                    <c:pt idx="0">
                      <c:v>Add-on Estatísticas</c:v>
                    </c:pt>
                  </c:strCache>
                </c:strRef>
              </c:tx>
              <c:dLblPos val="r"/>
            </c:dLbl>
            <c:dLbl>
              <c:idx val="7"/>
              <c:layout>
                <c:manualLayout>
                  <c:x val="-5.5068860306702175E-2"/>
                  <c:y val="-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30000" dirty="0" smtClean="0"/>
                      <a:t>nd</a:t>
                    </a:r>
                    <a:r>
                      <a:rPr lang="en-US" dirty="0" smtClean="0"/>
                      <a:t> OA conference </a:t>
                    </a:r>
                    <a:endParaRPr lang="en-US" dirty="0"/>
                  </a:p>
                </c:rich>
              </c:tx>
              <c:dLblPos val="r"/>
            </c:dLbl>
            <c:dLbl>
              <c:idx val="8"/>
              <c:layout>
                <c:manualLayout>
                  <c:x val="-6.4786894478473134E-2"/>
                  <c:y val="-2.3763553445140539E-2"/>
                </c:manualLayout>
              </c:layout>
              <c:tx>
                <c:strRef>
                  <c:f>Timeline!$G$13</c:f>
                  <c:strCache>
                    <c:ptCount val="1"/>
                    <c:pt idx="0">
                      <c:v>1.000.0000 downloads!</c:v>
                    </c:pt>
                  </c:strCache>
                </c:strRef>
              </c:tx>
              <c:dLblPos val="r"/>
            </c:dLbl>
            <c:dLbl>
              <c:idx val="9"/>
              <c:layout>
                <c:manualLayout>
                  <c:x val="-5.0209843220816626E-2"/>
                  <c:y val="3.39479334930579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5.000 </a:t>
                    </a:r>
                    <a:r>
                      <a:rPr lang="en-US" dirty="0" smtClean="0"/>
                      <a:t>documents</a:t>
                    </a:r>
                    <a:r>
                      <a:rPr lang="en-US" dirty="0"/>
                      <a:t>!</a:t>
                    </a:r>
                  </a:p>
                </c:rich>
              </c:tx>
              <c:dLblPos val="r"/>
            </c:dLbl>
            <c:dLbl>
              <c:idx val="10"/>
              <c:layout>
                <c:manualLayout>
                  <c:x val="-5.1829515582778353E-2"/>
                  <c:y val="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DRIVER II project</a:t>
                    </a:r>
                    <a:endParaRPr lang="en-US" dirty="0"/>
                  </a:p>
                </c:rich>
              </c:tx>
              <c:dLblPos val="r"/>
            </c:dLbl>
            <c:dLbl>
              <c:idx val="11"/>
              <c:layout>
                <c:manualLayout>
                  <c:x val="-4.3731153772969253E-2"/>
                  <c:y val="-3.05531401437521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RCAAP project</a:t>
                    </a:r>
                    <a:endParaRPr lang="en-US" dirty="0"/>
                  </a:p>
                </c:rich>
              </c:tx>
              <c:dLblPos val="r"/>
            </c:dLbl>
            <c:dLbl>
              <c:idx val="12"/>
              <c:layout>
                <c:manualLayout>
                  <c:x val="-5.1829515582778395E-2"/>
                  <c:y val="2.03687600958347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en-US" baseline="30000" dirty="0" smtClean="0"/>
                      <a:t>rd</a:t>
                    </a:r>
                    <a:r>
                      <a:rPr lang="en-US" dirty="0" smtClean="0"/>
                      <a:t> OA conference</a:t>
                    </a:r>
                    <a:endParaRPr lang="en-US" dirty="0"/>
                  </a:p>
                </c:rich>
              </c:tx>
              <c:dLblPos val="r"/>
            </c:dLbl>
            <c:dLbl>
              <c:idx val="13"/>
              <c:layout>
                <c:manualLayout>
                  <c:x val="-5.3449187944740413E-2"/>
                  <c:y val="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r>
                      <a:rPr lang="en-US" baseline="30000" dirty="0" smtClean="0"/>
                      <a:t>th</a:t>
                    </a:r>
                    <a:r>
                      <a:rPr lang="en-US" dirty="0" smtClean="0"/>
                      <a:t> OA conference </a:t>
                    </a:r>
                    <a:endParaRPr lang="en-US" dirty="0"/>
                  </a:p>
                </c:rich>
              </c:tx>
              <c:dLblPos val="r"/>
            </c:dLbl>
            <c:dLbl>
              <c:idx val="14"/>
              <c:layout>
                <c:manualLayout>
                  <c:x val="-6.1547549754549485E-2"/>
                  <c:y val="-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NECOBELAC project</a:t>
                    </a:r>
                    <a:endParaRPr lang="en-US" dirty="0"/>
                  </a:p>
                </c:rich>
              </c:tx>
              <c:dLblPos val="r"/>
            </c:dLbl>
            <c:dLbl>
              <c:idx val="15"/>
              <c:layout>
                <c:manualLayout>
                  <c:x val="-5.668853266866386E-2"/>
                  <c:y val="2.3763553445140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 smtClean="0"/>
                      <a:t>OpenAIRE</a:t>
                    </a:r>
                    <a:r>
                      <a:rPr lang="en-US" dirty="0" smtClean="0"/>
                      <a:t> project</a:t>
                    </a:r>
                    <a:endParaRPr lang="en-US" dirty="0"/>
                  </a:p>
                </c:rich>
              </c:tx>
              <c:dLblPos val="r"/>
            </c:dLbl>
            <c:dLbl>
              <c:idx val="16"/>
              <c:layout>
                <c:manualLayout>
                  <c:x val="-5.3449187944740413E-2"/>
                  <c:y val="-2.37635534451405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10.000 </a:t>
                    </a:r>
                    <a:r>
                      <a:rPr lang="en-US" dirty="0" smtClean="0"/>
                      <a:t>documents</a:t>
                    </a:r>
                    <a:r>
                      <a:rPr lang="en-US" dirty="0"/>
                      <a:t>!</a:t>
                    </a:r>
                  </a:p>
                </c:rich>
              </c:tx>
              <c:dLblPos val="r"/>
            </c:dLbl>
            <c:dLbl>
              <c:idx val="17"/>
              <c:layout>
                <c:manualLayout>
                  <c:x val="-6.4786894478473356E-2"/>
                  <c:y val="-2.3763553445140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Open Data pilot project</a:t>
                    </a:r>
                    <a:endParaRPr lang="en-US" dirty="0"/>
                  </a:p>
                </c:rich>
              </c:tx>
              <c:dLblPos val="r"/>
            </c:dLbl>
            <c:dLbl>
              <c:idx val="18"/>
              <c:layout>
                <c:manualLayout>
                  <c:x val="-8.7462307545938686E-2"/>
                  <c:y val="2.0368760095834743E-2"/>
                </c:manualLayout>
              </c:layout>
              <c:tx>
                <c:rich>
                  <a:bodyPr/>
                  <a:lstStyle/>
                  <a:p>
                    <a:pPr>
                      <a:defRPr lang="en-US" sz="700" b="0" i="0" u="none" strike="noStrike" baseline="0" noProof="0">
                        <a:solidFill>
                          <a:srgbClr val="000000"/>
                        </a:solidFill>
                        <a:latin typeface="Calibri" pitchFamily="34" charset="0"/>
                        <a:ea typeface="Tahoma"/>
                        <a:cs typeface="Tahoma"/>
                      </a:defRPr>
                    </a:pPr>
                    <a:r>
                      <a:rPr lang="en-US" noProof="0" dirty="0" smtClean="0"/>
                      <a:t>1</a:t>
                    </a:r>
                    <a:r>
                      <a:rPr lang="en-US" baseline="30000" noProof="0" dirty="0" smtClean="0"/>
                      <a:t>st</a:t>
                    </a:r>
                    <a:r>
                      <a:rPr lang="en-US" noProof="0" dirty="0" smtClean="0"/>
                      <a:t> </a:t>
                    </a:r>
                    <a:r>
                      <a:rPr lang="en-US" noProof="0" dirty="0" err="1" smtClean="0"/>
                      <a:t>Luso</a:t>
                    </a:r>
                    <a:r>
                      <a:rPr lang="en-US" noProof="0" dirty="0" smtClean="0"/>
                      <a:t>-Brazilian</a:t>
                    </a:r>
                    <a:r>
                      <a:rPr lang="en-US" baseline="0" noProof="0" dirty="0" smtClean="0"/>
                      <a:t> OA conference </a:t>
                    </a:r>
                    <a:endParaRPr lang="en-US" noProof="0" dirty="0"/>
                  </a:p>
                </c:rich>
              </c:tx>
              <c:spPr>
                <a:solidFill>
                  <a:schemeClr val="bg1"/>
                </a:solidFill>
                <a:ln w="25400">
                  <a:noFill/>
                </a:ln>
              </c:spPr>
              <c:dLblPos val="r"/>
            </c:dLbl>
            <c:dLbl>
              <c:idx val="19"/>
              <c:layout>
                <c:manualLayout>
                  <c:x val="-3.725246432512206E-2"/>
                  <c:y val="2.3763553445140539E-2"/>
                </c:manualLayout>
              </c:layout>
              <c:tx>
                <c:rich>
                  <a:bodyPr/>
                  <a:lstStyle/>
                  <a:p>
                    <a:pPr>
                      <a:defRPr lang="en-US" sz="700" b="0" i="0" u="none" strike="noStrike" baseline="0" noProof="0">
                        <a:solidFill>
                          <a:srgbClr val="000000"/>
                        </a:solidFill>
                        <a:latin typeface="Calibri" pitchFamily="34" charset="0"/>
                        <a:ea typeface="Tahoma"/>
                        <a:cs typeface="Tahoma"/>
                      </a:defRPr>
                    </a:pPr>
                    <a:r>
                      <a:rPr lang="en-US" noProof="0" smtClean="0">
                        <a:latin typeface="Calibri" pitchFamily="34" charset="0"/>
                      </a:rPr>
                      <a:t>2</a:t>
                    </a:r>
                    <a:r>
                      <a:rPr lang="en-US" baseline="30000" noProof="0" smtClean="0">
                        <a:latin typeface="Calibri" pitchFamily="34" charset="0"/>
                      </a:rPr>
                      <a:t>nd</a:t>
                    </a:r>
                    <a:r>
                      <a:rPr lang="en-US" noProof="0" smtClean="0">
                        <a:latin typeface="Calibri" pitchFamily="34" charset="0"/>
                      </a:rPr>
                      <a:t> Luso-Brazilian OA conference </a:t>
                    </a:r>
                  </a:p>
                </c:rich>
              </c:tx>
              <c:spPr>
                <a:solidFill>
                  <a:schemeClr val="bg1"/>
                </a:solidFill>
                <a:ln w="25400">
                  <a:noFill/>
                </a:ln>
              </c:spPr>
              <c:dLblPos val="r"/>
            </c:dLbl>
            <c:dLbl>
              <c:idx val="20"/>
              <c:layout>
                <c:manualLayout>
                  <c:x val="-5.5068860306702175E-2"/>
                  <c:y val="-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New</a:t>
                    </a:r>
                    <a:r>
                      <a:rPr lang="en-US" baseline="0" dirty="0" smtClean="0"/>
                      <a:t> UMinho OA Policy</a:t>
                    </a:r>
                    <a:endParaRPr lang="en-US" dirty="0"/>
                  </a:p>
                </c:rich>
              </c:tx>
              <c:dLblPos val="r"/>
            </c:dLbl>
            <c:dLbl>
              <c:idx val="21"/>
              <c:layout>
                <c:manualLayout>
                  <c:x val="-2.2675413067465719E-2"/>
                  <c:y val="2.7158346794446342E-2"/>
                </c:manualLayout>
              </c:layout>
              <c:tx>
                <c:rich>
                  <a:bodyPr/>
                  <a:lstStyle/>
                  <a:p>
                    <a:r>
                      <a:rPr lang="pt-PT" dirty="0" err="1" smtClean="0"/>
                      <a:t>OpenAIRE</a:t>
                    </a:r>
                    <a:r>
                      <a:rPr lang="pt-PT" dirty="0" smtClean="0"/>
                      <a:t> </a:t>
                    </a:r>
                    <a:r>
                      <a:rPr lang="pt-PT" dirty="0" err="1" smtClean="0"/>
                      <a:t>Plus</a:t>
                    </a:r>
                    <a:r>
                      <a:rPr lang="pt-PT" dirty="0" smtClean="0"/>
                      <a:t> </a:t>
                    </a:r>
                    <a:r>
                      <a:rPr lang="pt-PT" dirty="0"/>
                      <a:t>&amp; </a:t>
                    </a:r>
                    <a:r>
                      <a:rPr lang="pt-PT" dirty="0" err="1" smtClean="0"/>
                      <a:t>MedOAnet</a:t>
                    </a:r>
                    <a:r>
                      <a:rPr lang="pt-PT" dirty="0" smtClean="0"/>
                      <a:t> </a:t>
                    </a:r>
                    <a:r>
                      <a:rPr lang="pt-PT" dirty="0" err="1" smtClean="0"/>
                      <a:t>projects</a:t>
                    </a:r>
                    <a:endParaRPr lang="pt-PT" dirty="0"/>
                  </a:p>
                </c:rich>
              </c:tx>
              <c:dLblPos val="r"/>
            </c:dLbl>
            <c:dLbl>
              <c:idx val="22"/>
              <c:layout>
                <c:manualLayout>
                  <c:x val="0"/>
                  <c:y val="-2.71583467944463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20.000 </a:t>
                    </a:r>
                    <a:r>
                      <a:rPr lang="en-US" dirty="0" smtClean="0"/>
                      <a:t>documents</a:t>
                    </a:r>
                    <a:r>
                      <a:rPr lang="en-US" dirty="0"/>
                      <a:t>!</a:t>
                    </a:r>
                  </a:p>
                </c:rich>
              </c:tx>
              <c:dLblPos val="r"/>
            </c:dLbl>
            <c:dLbl>
              <c:idx val="23"/>
              <c:layout>
                <c:manualLayout>
                  <c:x val="-1.6196723619617179E-3"/>
                  <c:y val="4.0737520191669499E-2"/>
                </c:manualLayout>
              </c:layout>
              <c:tx>
                <c:rich>
                  <a:bodyPr/>
                  <a:lstStyle/>
                  <a:p>
                    <a:pPr>
                      <a:defRPr lang="en-US" sz="700" b="0" i="0" u="none" strike="noStrike" baseline="0" noProof="0">
                        <a:solidFill>
                          <a:srgbClr val="000000"/>
                        </a:solidFill>
                        <a:latin typeface="Calibri" pitchFamily="34" charset="0"/>
                        <a:ea typeface="Tahoma"/>
                        <a:cs typeface="Tahoma"/>
                      </a:defRPr>
                    </a:pPr>
                    <a:r>
                      <a:rPr lang="en-US" noProof="0" dirty="0" smtClean="0"/>
                      <a:t>3</a:t>
                    </a:r>
                    <a:r>
                      <a:rPr lang="en-US" baseline="30000" noProof="0" dirty="0" smtClean="0"/>
                      <a:t>rd</a:t>
                    </a:r>
                    <a:r>
                      <a:rPr lang="en-US" noProof="0" dirty="0" smtClean="0"/>
                      <a:t> </a:t>
                    </a:r>
                    <a:r>
                      <a:rPr lang="en-US" noProof="0" dirty="0" err="1" smtClean="0"/>
                      <a:t>Luso</a:t>
                    </a:r>
                    <a:r>
                      <a:rPr lang="en-US" noProof="0" dirty="0" smtClean="0"/>
                      <a:t>-Brazilian                                      OA</a:t>
                    </a:r>
                    <a:r>
                      <a:rPr lang="en-US" baseline="0" noProof="0" dirty="0" smtClean="0"/>
                      <a:t> conference</a:t>
                    </a:r>
                    <a:endParaRPr lang="en-US" noProof="0" dirty="0"/>
                  </a:p>
                </c:rich>
              </c:tx>
              <c:spPr>
                <a:solidFill>
                  <a:schemeClr val="bg1"/>
                </a:solidFill>
                <a:ln w="25400">
                  <a:noFill/>
                </a:ln>
              </c:spPr>
              <c:dLblPos val="r"/>
            </c:dLbl>
            <c:dLbl>
              <c:idx val="24"/>
              <c:tx>
                <c:strRef>
                  <c:f>Timeline!$G$29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dLbl>
              <c:idx val="25"/>
              <c:tx>
                <c:strRef>
                  <c:f>Timeline!$G$30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dLbl>
              <c:idx val="26"/>
              <c:tx>
                <c:strRef>
                  <c:f>Timeline!$G$31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dLbl>
              <c:idx val="27"/>
              <c:tx>
                <c:strRef>
                  <c:f>Timeline!$G$32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dLbl>
              <c:idx val="28"/>
              <c:tx>
                <c:strRef>
                  <c:f>Timeline!$G$33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dLbl>
              <c:idx val="29"/>
              <c:tx>
                <c:strRef>
                  <c:f>Timeline!$G$34</c:f>
                  <c:strCache>
                    <c:ptCount val="1"/>
                    <c:pt idx="0">
                      <c:v>0</c:v>
                    </c:pt>
                  </c:strCache>
                </c:strRef>
              </c:tx>
              <c:dLblPos val="r"/>
            </c:dLbl>
            <c:spPr>
              <a:solidFill>
                <a:schemeClr val="bg1"/>
              </a:solidFill>
              <a:ln w="25400">
                <a:noFill/>
              </a:ln>
            </c:spPr>
            <c:txPr>
              <a:bodyPr/>
              <a:lstStyle/>
              <a:p>
                <a:pPr>
                  <a:defRPr sz="700" b="0" i="0" u="none" strike="noStrike" baseline="0">
                    <a:solidFill>
                      <a:srgbClr val="000000"/>
                    </a:solidFill>
                    <a:latin typeface="Calibri" pitchFamily="34" charset="0"/>
                    <a:ea typeface="Tahoma"/>
                    <a:cs typeface="Tahoma"/>
                  </a:defRPr>
                </a:pPr>
                <a:endParaRPr lang="pt-PT"/>
              </a:p>
            </c:txPr>
            <c:dLblPos val="r"/>
            <c:showVal val="1"/>
          </c:dLbls>
          <c:errBars>
            <c:errDir val="y"/>
            <c:errBarType val="minus"/>
            <c:errValType val="percentage"/>
            <c:noEndCap val="1"/>
            <c:val val="100"/>
            <c:spPr>
              <a:ln w="12700">
                <a:solidFill>
                  <a:srgbClr val="B2B2B2"/>
                </a:solidFill>
                <a:prstDash val="solid"/>
              </a:ln>
            </c:spPr>
          </c:errBars>
          <c:xVal>
            <c:numRef>
              <c:f>Timeline!$F$5:$F$34</c:f>
              <c:numCache>
                <c:formatCode>General</c:formatCode>
                <c:ptCount val="30"/>
                <c:pt idx="0">
                  <c:v>2003</c:v>
                </c:pt>
                <c:pt idx="1">
                  <c:v>2003</c:v>
                </c:pt>
                <c:pt idx="2">
                  <c:v>2004</c:v>
                </c:pt>
                <c:pt idx="3">
                  <c:v>2004</c:v>
                </c:pt>
                <c:pt idx="4">
                  <c:v>2005</c:v>
                </c:pt>
                <c:pt idx="5">
                  <c:v>2005</c:v>
                </c:pt>
                <c:pt idx="6">
                  <c:v>2006</c:v>
                </c:pt>
                <c:pt idx="7">
                  <c:v>2006</c:v>
                </c:pt>
                <c:pt idx="8">
                  <c:v>2007</c:v>
                </c:pt>
                <c:pt idx="9">
                  <c:v>2007</c:v>
                </c:pt>
                <c:pt idx="10">
                  <c:v>2007</c:v>
                </c:pt>
                <c:pt idx="11">
                  <c:v>2008</c:v>
                </c:pt>
                <c:pt idx="12">
                  <c:v>2008</c:v>
                </c:pt>
                <c:pt idx="13">
                  <c:v>2009</c:v>
                </c:pt>
                <c:pt idx="14">
                  <c:v>2009</c:v>
                </c:pt>
                <c:pt idx="15">
                  <c:v>2009</c:v>
                </c:pt>
                <c:pt idx="16">
                  <c:v>2010</c:v>
                </c:pt>
                <c:pt idx="17">
                  <c:v>2010</c:v>
                </c:pt>
                <c:pt idx="18">
                  <c:v>2010</c:v>
                </c:pt>
                <c:pt idx="19">
                  <c:v>2011</c:v>
                </c:pt>
                <c:pt idx="20">
                  <c:v>2011</c:v>
                </c:pt>
                <c:pt idx="21">
                  <c:v>2011</c:v>
                </c:pt>
                <c:pt idx="22">
                  <c:v>2012</c:v>
                </c:pt>
                <c:pt idx="23">
                  <c:v>2012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xVal>
          <c:yVal>
            <c:numRef>
              <c:f>Timeline!$E$5:$E$34</c:f>
              <c:numCache>
                <c:formatCode>General</c:formatCode>
                <c:ptCount val="30"/>
                <c:pt idx="0">
                  <c:v>22</c:v>
                </c:pt>
                <c:pt idx="1">
                  <c:v>-35</c:v>
                </c:pt>
                <c:pt idx="2">
                  <c:v>10</c:v>
                </c:pt>
                <c:pt idx="3">
                  <c:v>-18</c:v>
                </c:pt>
                <c:pt idx="4">
                  <c:v>21</c:v>
                </c:pt>
                <c:pt idx="5">
                  <c:v>-10</c:v>
                </c:pt>
                <c:pt idx="6">
                  <c:v>-18</c:v>
                </c:pt>
                <c:pt idx="7">
                  <c:v>8</c:v>
                </c:pt>
                <c:pt idx="8">
                  <c:v>25</c:v>
                </c:pt>
                <c:pt idx="9">
                  <c:v>22</c:v>
                </c:pt>
                <c:pt idx="10">
                  <c:v>-35</c:v>
                </c:pt>
                <c:pt idx="11">
                  <c:v>8</c:v>
                </c:pt>
                <c:pt idx="12">
                  <c:v>-25</c:v>
                </c:pt>
                <c:pt idx="13">
                  <c:v>-17</c:v>
                </c:pt>
                <c:pt idx="14">
                  <c:v>22</c:v>
                </c:pt>
                <c:pt idx="15">
                  <c:v>-35</c:v>
                </c:pt>
                <c:pt idx="16">
                  <c:v>5</c:v>
                </c:pt>
                <c:pt idx="17">
                  <c:v>12</c:v>
                </c:pt>
                <c:pt idx="18">
                  <c:v>-6</c:v>
                </c:pt>
                <c:pt idx="19">
                  <c:v>-24</c:v>
                </c:pt>
                <c:pt idx="20">
                  <c:v>22</c:v>
                </c:pt>
                <c:pt idx="21">
                  <c:v>-34</c:v>
                </c:pt>
                <c:pt idx="22">
                  <c:v>10</c:v>
                </c:pt>
                <c:pt idx="23">
                  <c:v>-12</c:v>
                </c:pt>
                <c:pt idx="24">
                  <c:v>-30</c:v>
                </c:pt>
                <c:pt idx="25">
                  <c:v>-22</c:v>
                </c:pt>
                <c:pt idx="26">
                  <c:v>-15</c:v>
                </c:pt>
                <c:pt idx="27">
                  <c:v>18</c:v>
                </c:pt>
                <c:pt idx="28">
                  <c:v>10</c:v>
                </c:pt>
                <c:pt idx="29">
                  <c:v>5</c:v>
                </c:pt>
              </c:numCache>
            </c:numRef>
          </c:yVal>
        </c:ser>
        <c:dLbls>
          <c:showVal val="1"/>
        </c:dLbls>
        <c:axId val="105527936"/>
        <c:axId val="105734528"/>
      </c:scatterChart>
      <c:valAx>
        <c:axId val="105527936"/>
        <c:scaling>
          <c:orientation val="minMax"/>
          <c:max val="2012"/>
          <c:min val="2002"/>
        </c:scaling>
        <c:axPos val="b"/>
        <c:numFmt formatCode="General" sourceLinked="1"/>
        <c:tickLblPos val="nextTo"/>
        <c:spPr>
          <a:solidFill>
            <a:schemeClr val="bg1"/>
          </a:solidFill>
          <a:ln w="38100">
            <a:solidFill>
              <a:srgbClr val="1849B5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Calibri" pitchFamily="34" charset="0"/>
                <a:ea typeface="NewsGotT"/>
                <a:cs typeface="NewsGotT"/>
              </a:defRPr>
            </a:pPr>
            <a:endParaRPr lang="pt-PT"/>
          </a:p>
        </c:txPr>
        <c:crossAx val="105734528"/>
        <c:crosses val="autoZero"/>
        <c:crossBetween val="midCat"/>
      </c:valAx>
      <c:valAx>
        <c:axId val="105734528"/>
        <c:scaling>
          <c:orientation val="minMax"/>
        </c:scaling>
        <c:delete val="1"/>
        <c:axPos val="l"/>
        <c:numFmt formatCode="General" sourceLinked="1"/>
        <c:tickLblPos val="none"/>
        <c:crossAx val="10552793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PT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26"/>
  <c:clrMapOvr bg1="lt1" tx1="dk1" bg2="lt2" tx2="dk2" accent1="accent1" accent2="accent2" accent3="accent3" accent4="accent4" accent5="accent5" accent6="accent6" hlink="hlink" folHlink="folHlink"/>
  <c:chart>
    <c:view3D>
      <c:rotX val="40"/>
      <c:rotY val="39"/>
      <c:depthPercent val="60"/>
      <c:perspective val="30"/>
    </c:view3D>
    <c:plotArea>
      <c:layout>
        <c:manualLayout>
          <c:layoutTarget val="inner"/>
          <c:xMode val="edge"/>
          <c:yMode val="edge"/>
          <c:x val="7.8294181977252839E-2"/>
          <c:y val="0.15993579648697875"/>
          <c:w val="0.60723250218722657"/>
          <c:h val="0.76217968907732692"/>
        </c:manualLayout>
      </c:layout>
      <c:pie3DChart>
        <c:varyColors val="1"/>
        <c:ser>
          <c:idx val="0"/>
          <c:order val="0"/>
          <c:explosion val="12"/>
          <c:dPt>
            <c:idx val="6"/>
            <c:spPr>
              <a:solidFill>
                <a:srgbClr val="FFC000"/>
              </a:solidFill>
            </c:spPr>
          </c:dPt>
          <c:dLbls>
            <c:dLbl>
              <c:idx val="2"/>
              <c:layout>
                <c:manualLayout>
                  <c:x val="-2.5000000000000001E-2"/>
                  <c:y val="-4.6296296296296545E-3"/>
                </c:manualLayout>
              </c:layout>
              <c:dLblPos val="outEnd"/>
              <c:showPercent val="1"/>
            </c:dLbl>
            <c:dLbl>
              <c:idx val="3"/>
              <c:layout>
                <c:manualLayout>
                  <c:x val="-3.0555555555555582E-2"/>
                  <c:y val="-3.2407407407407621E-2"/>
                </c:manualLayout>
              </c:layout>
              <c:dLblPos val="outEnd"/>
              <c:showPercent val="1"/>
            </c:dLbl>
            <c:dLbl>
              <c:idx val="4"/>
              <c:layout>
                <c:manualLayout>
                  <c:x val="-2.4780789774306089E-2"/>
                  <c:y val="-4.1666808783502415E-2"/>
                </c:manualLayout>
              </c:layout>
              <c:dLblPos val="outEnd"/>
              <c:showPercent val="1"/>
            </c:dLbl>
            <c:dLbl>
              <c:idx val="5"/>
              <c:layout>
                <c:manualLayout>
                  <c:x val="1.2783764364618054E-2"/>
                  <c:y val="-6.6743970151108903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7.194808079560619E-2"/>
                  <c:y val="-3.4762488659076475E-2"/>
                </c:manualLayout>
              </c:layout>
              <c:dLblPos val="outEnd"/>
              <c:showPercent val="1"/>
            </c:dLbl>
            <c:dLbl>
              <c:idx val="7"/>
              <c:layout>
                <c:manualLayout>
                  <c:x val="3.5398677877605991E-2"/>
                  <c:y val="0"/>
                </c:manualLayout>
              </c:layout>
              <c:dLblPos val="outEnd"/>
              <c:showPercent val="1"/>
            </c:dLbl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PT"/>
              </a:p>
            </c:txPr>
            <c:dLblPos val="outEnd"/>
            <c:showPercent val="1"/>
            <c:showLeaderLines val="1"/>
            <c:leaderLines>
              <c:spPr>
                <a:ln>
                  <a:solidFill>
                    <a:srgbClr val="244061"/>
                  </a:solidFill>
                </a:ln>
              </c:spPr>
            </c:leaderLines>
          </c:dLbls>
          <c:cat>
            <c:strRef>
              <c:f>Gráficos!$B$106:$B$112</c:f>
              <c:strCache>
                <c:ptCount val="7"/>
                <c:pt idx="0">
                  <c:v>Portugal</c:v>
                </c:pt>
                <c:pt idx="1">
                  <c:v>Brazil</c:v>
                </c:pt>
                <c:pt idx="2">
                  <c:v>European Union</c:v>
                </c:pt>
                <c:pt idx="3">
                  <c:v>United States</c:v>
                </c:pt>
                <c:pt idx="4">
                  <c:v>India</c:v>
                </c:pt>
                <c:pt idx="5">
                  <c:v>China</c:v>
                </c:pt>
                <c:pt idx="6">
                  <c:v>Other</c:v>
                </c:pt>
              </c:strCache>
            </c:strRef>
          </c:cat>
          <c:val>
            <c:numRef>
              <c:f>Gráficos!$C$106:$C$112</c:f>
              <c:numCache>
                <c:formatCode>General</c:formatCode>
                <c:ptCount val="7"/>
                <c:pt idx="0">
                  <c:v>47</c:v>
                </c:pt>
                <c:pt idx="1">
                  <c:v>21</c:v>
                </c:pt>
                <c:pt idx="2">
                  <c:v>7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17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75002399482174831"/>
          <c:y val="0.26145665654164901"/>
          <c:w val="0.23232509872506091"/>
          <c:h val="0.54206170933963549"/>
        </c:manualLayout>
      </c:layout>
      <c:txPr>
        <a:bodyPr/>
        <a:lstStyle/>
        <a:p>
          <a:pPr>
            <a:defRPr sz="1600">
              <a:solidFill>
                <a:schemeClr val="tx1"/>
              </a:solidFill>
              <a:latin typeface="Calibri" pitchFamily="34" charset="0"/>
            </a:defRPr>
          </a:pPr>
          <a:endParaRPr lang="pt-PT"/>
        </a:p>
      </c:txPr>
    </c:legend>
    <c:plotVisOnly val="1"/>
    <c:dispBlanksAs val="zero"/>
  </c:chart>
  <c:spPr>
    <a:ln>
      <a:noFill/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244061"/>
                </a:solidFill>
                <a:latin typeface="NewsGotT" pitchFamily="2" charset="0"/>
              </a:defRPr>
            </a:pPr>
            <a:r>
              <a:rPr lang="en-US" sz="2000" dirty="0">
                <a:solidFill>
                  <a:srgbClr val="244061"/>
                </a:solidFill>
                <a:latin typeface="Calibri" pitchFamily="34" charset="0"/>
              </a:rPr>
              <a:t>Submissions</a:t>
            </a:r>
            <a:r>
              <a:rPr lang="en-US" sz="2000" baseline="0" dirty="0">
                <a:solidFill>
                  <a:srgbClr val="244061"/>
                </a:solidFill>
                <a:latin typeface="Calibri" pitchFamily="34" charset="0"/>
              </a:rPr>
              <a:t>/year</a:t>
            </a:r>
            <a:endParaRPr lang="en-US" sz="2000" dirty="0">
              <a:solidFill>
                <a:srgbClr val="244061"/>
              </a:solidFill>
              <a:latin typeface="Calibri" pitchFamily="34" charset="0"/>
            </a:endParaRPr>
          </a:p>
        </c:rich>
      </c:tx>
      <c:layout/>
    </c:title>
    <c:plotArea>
      <c:layout/>
      <c:lineChart>
        <c:grouping val="standard"/>
        <c:ser>
          <c:idx val="1"/>
          <c:order val="0"/>
          <c:tx>
            <c:strRef>
              <c:f>Gráficos!$C$36</c:f>
              <c:strCache>
                <c:ptCount val="1"/>
                <c:pt idx="0">
                  <c:v>Número</c:v>
                </c:pt>
              </c:strCache>
            </c:strRef>
          </c:tx>
          <c:marker>
            <c:symbol val="none"/>
          </c:marker>
          <c:cat>
            <c:numRef>
              <c:f>Gráficos!$B$37:$B$40</c:f>
              <c:numCache>
                <c:formatCode>General</c:formatCode>
                <c:ptCount val="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</c:numCache>
            </c:numRef>
          </c:cat>
          <c:val>
            <c:numRef>
              <c:f>Gráficos!$C$37:$C$40</c:f>
              <c:numCache>
                <c:formatCode>General</c:formatCode>
                <c:ptCount val="4"/>
                <c:pt idx="0">
                  <c:v>289</c:v>
                </c:pt>
                <c:pt idx="1">
                  <c:v>336</c:v>
                </c:pt>
                <c:pt idx="2">
                  <c:v>2500</c:v>
                </c:pt>
                <c:pt idx="3">
                  <c:v>1749</c:v>
                </c:pt>
              </c:numCache>
            </c:numRef>
          </c:val>
        </c:ser>
        <c:marker val="1"/>
        <c:axId val="77660928"/>
        <c:axId val="77662464"/>
      </c:lineChart>
      <c:catAx>
        <c:axId val="77660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7662464"/>
        <c:crosses val="autoZero"/>
        <c:auto val="1"/>
        <c:lblAlgn val="ctr"/>
        <c:lblOffset val="100"/>
      </c:catAx>
      <c:valAx>
        <c:axId val="776624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7660928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solidFill>
                  <a:srgbClr val="244061"/>
                </a:solidFill>
                <a:latin typeface="NewsGotT" pitchFamily="2" charset="0"/>
              </a:defRPr>
            </a:pPr>
            <a:r>
              <a:rPr lang="en-US" sz="2000" b="1" dirty="0" smtClean="0">
                <a:solidFill>
                  <a:srgbClr val="244061"/>
                </a:solidFill>
                <a:latin typeface="Calibri" pitchFamily="34" charset="0"/>
              </a:rPr>
              <a:t>Submissions/year</a:t>
            </a:r>
            <a:endParaRPr lang="en-US" sz="1200" b="1" dirty="0">
              <a:solidFill>
                <a:srgbClr val="244061"/>
              </a:solidFill>
              <a:latin typeface="Calibri" pitchFamily="34" charset="0"/>
            </a:endParaRPr>
          </a:p>
        </c:rich>
      </c:tx>
      <c:layout/>
    </c:title>
    <c:plotArea>
      <c:layout/>
      <c:lineChart>
        <c:grouping val="standard"/>
        <c:ser>
          <c:idx val="1"/>
          <c:order val="0"/>
          <c:tx>
            <c:strRef>
              <c:f>Gráficos!$C$36</c:f>
              <c:strCache>
                <c:ptCount val="1"/>
                <c:pt idx="0">
                  <c:v>Número</c:v>
                </c:pt>
              </c:strCache>
            </c:strRef>
          </c:tx>
          <c:marker>
            <c:symbol val="none"/>
          </c:marker>
          <c:cat>
            <c:numRef>
              <c:f>Gráficos!$B$37:$B$44</c:f>
              <c:numCache>
                <c:formatCode>General</c:formatCode>
                <c:ptCount val="8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</c:numCache>
            </c:numRef>
          </c:cat>
          <c:val>
            <c:numRef>
              <c:f>Gráficos!$C$37:$C$44</c:f>
              <c:numCache>
                <c:formatCode>General</c:formatCode>
                <c:ptCount val="8"/>
                <c:pt idx="0">
                  <c:v>289</c:v>
                </c:pt>
                <c:pt idx="1">
                  <c:v>336</c:v>
                </c:pt>
                <c:pt idx="2">
                  <c:v>2500</c:v>
                </c:pt>
                <c:pt idx="3">
                  <c:v>1749</c:v>
                </c:pt>
                <c:pt idx="4">
                  <c:v>1790</c:v>
                </c:pt>
                <c:pt idx="5">
                  <c:v>1505</c:v>
                </c:pt>
                <c:pt idx="6">
                  <c:v>1237</c:v>
                </c:pt>
                <c:pt idx="7">
                  <c:v>1633</c:v>
                </c:pt>
              </c:numCache>
            </c:numRef>
          </c:val>
        </c:ser>
        <c:marker val="1"/>
        <c:axId val="77686656"/>
        <c:axId val="77688192"/>
      </c:lineChart>
      <c:catAx>
        <c:axId val="77686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7688192"/>
        <c:crosses val="autoZero"/>
        <c:auto val="1"/>
        <c:lblAlgn val="ctr"/>
        <c:lblOffset val="100"/>
      </c:catAx>
      <c:valAx>
        <c:axId val="776881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7686656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hart>
    <c:title>
      <c:tx>
        <c:rich>
          <a:bodyPr/>
          <a:lstStyle/>
          <a:p>
            <a:pPr>
              <a:defRPr sz="1800">
                <a:solidFill>
                  <a:srgbClr val="244061"/>
                </a:solidFill>
                <a:latin typeface="Calibri" pitchFamily="34" charset="0"/>
              </a:defRPr>
            </a:pPr>
            <a:r>
              <a:rPr lang="en-US" sz="1800" dirty="0" smtClean="0">
                <a:solidFill>
                  <a:srgbClr val="244061"/>
                </a:solidFill>
                <a:latin typeface="Calibri" pitchFamily="34" charset="0"/>
              </a:rPr>
              <a:t>Submissions /</a:t>
            </a:r>
            <a:r>
              <a:rPr lang="en-US" sz="1800" baseline="0" dirty="0" smtClean="0">
                <a:solidFill>
                  <a:srgbClr val="244061"/>
                </a:solidFill>
                <a:latin typeface="Calibri" pitchFamily="34" charset="0"/>
              </a:rPr>
              <a:t> year</a:t>
            </a:r>
            <a:endParaRPr lang="en-US" sz="1800" dirty="0">
              <a:solidFill>
                <a:srgbClr val="244061"/>
              </a:solidFill>
              <a:latin typeface="Calibri" pitchFamily="34" charset="0"/>
            </a:endParaRPr>
          </a:p>
        </c:rich>
      </c:tx>
      <c:layout/>
    </c:title>
    <c:plotArea>
      <c:layout/>
      <c:lineChart>
        <c:grouping val="standard"/>
        <c:ser>
          <c:idx val="1"/>
          <c:order val="0"/>
          <c:tx>
            <c:strRef>
              <c:f>Gráficos!$C$36</c:f>
              <c:strCache>
                <c:ptCount val="1"/>
                <c:pt idx="0">
                  <c:v>Número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marker>
            <c:symbol val="none"/>
          </c:marker>
          <c:cat>
            <c:numRef>
              <c:f>Gráficos!$B$37:$B$46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Gráficos!$C$37:$C$46</c:f>
              <c:numCache>
                <c:formatCode>General</c:formatCode>
                <c:ptCount val="10"/>
                <c:pt idx="0">
                  <c:v>289</c:v>
                </c:pt>
                <c:pt idx="1">
                  <c:v>336</c:v>
                </c:pt>
                <c:pt idx="2">
                  <c:v>2500</c:v>
                </c:pt>
                <c:pt idx="3">
                  <c:v>1749</c:v>
                </c:pt>
                <c:pt idx="4">
                  <c:v>1790</c:v>
                </c:pt>
                <c:pt idx="5">
                  <c:v>1505</c:v>
                </c:pt>
                <c:pt idx="6">
                  <c:v>1237</c:v>
                </c:pt>
                <c:pt idx="7">
                  <c:v>1633</c:v>
                </c:pt>
                <c:pt idx="8">
                  <c:v>6084</c:v>
                </c:pt>
                <c:pt idx="9">
                  <c:v>5005</c:v>
                </c:pt>
              </c:numCache>
            </c:numRef>
          </c:val>
        </c:ser>
        <c:marker val="1"/>
        <c:axId val="78146560"/>
        <c:axId val="78152448"/>
      </c:lineChart>
      <c:catAx>
        <c:axId val="78146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8152448"/>
        <c:crosses val="autoZero"/>
        <c:auto val="1"/>
        <c:lblAlgn val="ctr"/>
        <c:lblOffset val="100"/>
      </c:catAx>
      <c:valAx>
        <c:axId val="781524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8146560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Gráficos!$C$194</c:f>
              <c:strCache>
                <c:ptCount val="1"/>
                <c:pt idx="0">
                  <c:v>Documentos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PT"/>
              </a:p>
            </c:txPr>
            <c:dLblPos val="outEnd"/>
            <c:showPercent val="1"/>
          </c:dLbls>
          <c:cat>
            <c:strRef>
              <c:f>Gráficos!$B$195:$B$199</c:f>
              <c:strCache>
                <c:ptCount val="5"/>
                <c:pt idx="0">
                  <c:v>Conference items</c:v>
                </c:pt>
                <c:pt idx="1">
                  <c:v>Article</c:v>
                </c:pt>
                <c:pt idx="2">
                  <c:v>Master thesis</c:v>
                </c:pt>
                <c:pt idx="3">
                  <c:v>Doctoral thesis</c:v>
                </c:pt>
                <c:pt idx="4">
                  <c:v>Other</c:v>
                </c:pt>
              </c:strCache>
            </c:strRef>
          </c:cat>
          <c:val>
            <c:numRef>
              <c:f>Gráficos!$C$195:$C$199</c:f>
              <c:numCache>
                <c:formatCode>#,##0</c:formatCode>
                <c:ptCount val="5"/>
                <c:pt idx="0">
                  <c:v>7891</c:v>
                </c:pt>
                <c:pt idx="1">
                  <c:v>7519</c:v>
                </c:pt>
                <c:pt idx="2">
                  <c:v>2044</c:v>
                </c:pt>
                <c:pt idx="3">
                  <c:v>1087</c:v>
                </c:pt>
                <c:pt idx="4" formatCode="General">
                  <c:v>2590</c:v>
                </c:pt>
              </c:numCache>
            </c:numRef>
          </c:val>
        </c:ser>
        <c:ser>
          <c:idx val="1"/>
          <c:order val="1"/>
          <c:tx>
            <c:strRef>
              <c:f>Gráficos!$D$194</c:f>
              <c:strCache>
                <c:ptCount val="1"/>
                <c:pt idx="0">
                  <c:v>Perc.(%)</c:v>
                </c:pt>
              </c:strCache>
            </c:strRef>
          </c:tx>
          <c:explosion val="25"/>
          <c:cat>
            <c:strRef>
              <c:f>Gráficos!$B$195:$B$199</c:f>
              <c:strCache>
                <c:ptCount val="5"/>
                <c:pt idx="0">
                  <c:v>Conference items</c:v>
                </c:pt>
                <c:pt idx="1">
                  <c:v>Article</c:v>
                </c:pt>
                <c:pt idx="2">
                  <c:v>Master thesis</c:v>
                </c:pt>
                <c:pt idx="3">
                  <c:v>Doctoral thesis</c:v>
                </c:pt>
                <c:pt idx="4">
                  <c:v>Other</c:v>
                </c:pt>
              </c:strCache>
            </c:strRef>
          </c:cat>
          <c:val>
            <c:numRef>
              <c:f>Gráficos!$D$195:$D$199</c:f>
              <c:numCache>
                <c:formatCode>General</c:formatCode>
                <c:ptCount val="5"/>
                <c:pt idx="0">
                  <c:v>37.349999999999994</c:v>
                </c:pt>
                <c:pt idx="1">
                  <c:v>35.590000000000003</c:v>
                </c:pt>
                <c:pt idx="2">
                  <c:v>9.68</c:v>
                </c:pt>
                <c:pt idx="3">
                  <c:v>5.1499999999999995</c:v>
                </c:pt>
                <c:pt idx="4">
                  <c:v>12.229999999999999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chemeClr val="tx1"/>
              </a:solidFill>
              <a:latin typeface="Calibri" pitchFamily="34" charset="0"/>
            </a:defRPr>
          </a:pPr>
          <a:endParaRPr lang="pt-PT"/>
        </a:p>
      </c:txPr>
    </c:legend>
    <c:plotVisOnly val="1"/>
    <c:dispBlanksAs val="zero"/>
  </c:chart>
  <c:spPr>
    <a:noFill/>
    <a:ln>
      <a:noFill/>
    </a:ln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Gráficos!$C$179</c:f>
              <c:strCache>
                <c:ptCount val="1"/>
                <c:pt idx="0">
                  <c:v>Documentos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PT"/>
              </a:p>
            </c:txPr>
            <c:dLblPos val="outEnd"/>
            <c:showPercent val="1"/>
          </c:dLbls>
          <c:cat>
            <c:strRef>
              <c:f>Gráficos!$B$180:$B$182</c:f>
              <c:strCache>
                <c:ptCount val="3"/>
                <c:pt idx="0">
                  <c:v>open access</c:v>
                </c:pt>
                <c:pt idx="1">
                  <c:v>restrict access</c:v>
                </c:pt>
                <c:pt idx="2">
                  <c:v>embargoed access</c:v>
                </c:pt>
              </c:strCache>
            </c:strRef>
          </c:cat>
          <c:val>
            <c:numRef>
              <c:f>Gráficos!$C$180:$C$182</c:f>
              <c:numCache>
                <c:formatCode>#,##0</c:formatCode>
                <c:ptCount val="3"/>
                <c:pt idx="0">
                  <c:v>17038</c:v>
                </c:pt>
                <c:pt idx="1">
                  <c:v>3495</c:v>
                </c:pt>
                <c:pt idx="2" formatCode="General">
                  <c:v>587</c:v>
                </c:pt>
              </c:numCache>
            </c:numRef>
          </c:val>
        </c:ser>
        <c:ser>
          <c:idx val="1"/>
          <c:order val="1"/>
          <c:tx>
            <c:strRef>
              <c:f>Gráficos!$D$179</c:f>
              <c:strCache>
                <c:ptCount val="1"/>
                <c:pt idx="0">
                  <c:v>Perc.(%)</c:v>
                </c:pt>
              </c:strCache>
            </c:strRef>
          </c:tx>
          <c:explosion val="25"/>
          <c:cat>
            <c:strRef>
              <c:f>Gráficos!$B$180:$B$182</c:f>
              <c:strCache>
                <c:ptCount val="3"/>
                <c:pt idx="0">
                  <c:v>open access</c:v>
                </c:pt>
                <c:pt idx="1">
                  <c:v>restrict access</c:v>
                </c:pt>
                <c:pt idx="2">
                  <c:v>embargoed access</c:v>
                </c:pt>
              </c:strCache>
            </c:strRef>
          </c:cat>
          <c:val>
            <c:numRef>
              <c:f>Gráficos!$D$180:$D$182</c:f>
              <c:numCache>
                <c:formatCode>0</c:formatCode>
                <c:ptCount val="3"/>
                <c:pt idx="0">
                  <c:v>80.649999999999991</c:v>
                </c:pt>
                <c:pt idx="1">
                  <c:v>16.54</c:v>
                </c:pt>
                <c:pt idx="2">
                  <c:v>1.37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chemeClr val="tx1"/>
              </a:solidFill>
              <a:latin typeface="NewsGotT" pitchFamily="2" charset="0"/>
            </a:defRPr>
          </a:pPr>
          <a:endParaRPr lang="pt-PT"/>
        </a:p>
      </c:txPr>
    </c:legend>
    <c:plotVisOnly val="1"/>
    <c:dispBlanksAs val="zero"/>
  </c:chart>
  <c:spPr>
    <a:ln>
      <a:noFill/>
    </a:ln>
  </c:sp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PT"/>
  <c:chart>
    <c:title>
      <c:tx>
        <c:rich>
          <a:bodyPr/>
          <a:lstStyle/>
          <a:p>
            <a:pPr>
              <a:defRPr sz="1400"/>
            </a:pPr>
            <a:r>
              <a:rPr lang="en-GB" sz="2400" b="1" i="0" u="none" strike="noStrike" baseline="0" dirty="0">
                <a:effectLst/>
                <a:latin typeface="Calibri" pitchFamily="34" charset="0"/>
              </a:rPr>
              <a:t>Current percentage of </a:t>
            </a:r>
            <a:r>
              <a:rPr lang="en-GB" sz="2400" b="1" i="0" u="none" strike="noStrike" baseline="0" dirty="0" err="1">
                <a:effectLst/>
                <a:latin typeface="Calibri" pitchFamily="34" charset="0"/>
              </a:rPr>
              <a:t>UMinho's</a:t>
            </a:r>
            <a:r>
              <a:rPr lang="en-GB" sz="2400" b="1" i="0" u="none" strike="noStrike" baseline="0" dirty="0">
                <a:effectLst/>
                <a:latin typeface="Calibri" pitchFamily="34" charset="0"/>
              </a:rPr>
              <a:t> </a:t>
            </a:r>
            <a:r>
              <a:rPr lang="en-GB" sz="2400" b="1" i="0" u="none" strike="noStrike" baseline="0" dirty="0" smtClean="0">
                <a:effectLst/>
                <a:latin typeface="Calibri" pitchFamily="34" charset="0"/>
              </a:rPr>
              <a:t>ISIS/Scopus output </a:t>
            </a:r>
            <a:r>
              <a:rPr lang="en-GB" sz="2400" b="1" i="0" u="none" strike="noStrike" baseline="0" dirty="0" smtClean="0">
                <a:effectLst/>
                <a:latin typeface="Calibri" pitchFamily="34" charset="0"/>
              </a:rPr>
              <a:t>on </a:t>
            </a:r>
            <a:r>
              <a:rPr lang="en-GB" sz="2400" b="1" i="0" u="none" strike="noStrike" baseline="0" dirty="0">
                <a:effectLst/>
                <a:latin typeface="Calibri" pitchFamily="34" charset="0"/>
              </a:rPr>
              <a:t>RepositóriUM</a:t>
            </a:r>
            <a:endParaRPr lang="en-US" sz="2400" dirty="0">
              <a:latin typeface="Calibri" pitchFamily="34" charset="0"/>
            </a:endParaRP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clustered"/>
        <c:ser>
          <c:idx val="8"/>
          <c:order val="0"/>
          <c:tx>
            <c:strRef>
              <c:f>Folha1!$K$4</c:f>
              <c:strCache>
                <c:ptCount val="1"/>
                <c:pt idx="0">
                  <c:v>% publicações referenciadas no total da Produção Uminho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chemeClr val="bg2">
                  <a:lumMod val="75000"/>
                </a:schemeClr>
              </a:solidFill>
            </c:spPr>
          </c:dPt>
          <c:dPt>
            <c:idx val="3"/>
            <c:spPr>
              <a:solidFill>
                <a:srgbClr val="FF66FF"/>
              </a:solidFill>
            </c:spPr>
          </c:dPt>
          <c:dPt>
            <c:idx val="4"/>
            <c:spPr>
              <a:solidFill>
                <a:srgbClr val="FFC000"/>
              </a:solidFill>
            </c:spPr>
          </c:dPt>
          <c:dPt>
            <c:idx val="5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chemeClr val="accent6"/>
              </a:solidFill>
            </c:spPr>
          </c:dPt>
          <c:dPt>
            <c:idx val="7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b="1"/>
                </a:pPr>
                <a:endParaRPr lang="pt-PT"/>
              </a:p>
            </c:txPr>
            <c:showVal val="1"/>
          </c:dLbls>
          <c:cat>
            <c:numRef>
              <c:f>Folha1!$B$5:$B$12</c:f>
              <c:numCache>
                <c:formatCode>0</c:formatCode>
                <c:ptCount val="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</c:numCache>
            </c:numRef>
          </c:cat>
          <c:val>
            <c:numRef>
              <c:f>Folha1!$K$5:$K$12</c:f>
              <c:numCache>
                <c:formatCode>0%</c:formatCode>
                <c:ptCount val="8"/>
                <c:pt idx="0">
                  <c:v>0.64323006655267756</c:v>
                </c:pt>
                <c:pt idx="1">
                  <c:v>0.50740083507306888</c:v>
                </c:pt>
                <c:pt idx="2">
                  <c:v>0.48435483870967766</c:v>
                </c:pt>
                <c:pt idx="3">
                  <c:v>0.42088440651667974</c:v>
                </c:pt>
                <c:pt idx="4">
                  <c:v>0.44182014388489232</c:v>
                </c:pt>
                <c:pt idx="5">
                  <c:v>0.42164331210191075</c:v>
                </c:pt>
                <c:pt idx="6">
                  <c:v>0.66825775656324604</c:v>
                </c:pt>
                <c:pt idx="7">
                  <c:v>0.55501355013550135</c:v>
                </c:pt>
              </c:numCache>
            </c:numRef>
          </c:val>
        </c:ser>
        <c:shape val="box"/>
        <c:axId val="78262656"/>
        <c:axId val="78264192"/>
        <c:axId val="0"/>
      </c:bar3DChart>
      <c:catAx>
        <c:axId val="78262656"/>
        <c:scaling>
          <c:orientation val="minMax"/>
        </c:scaling>
        <c:axPos val="b"/>
        <c:numFmt formatCode="0" sourceLinked="1"/>
        <c:tickLblPos val="nextTo"/>
        <c:crossAx val="78264192"/>
        <c:crosses val="autoZero"/>
        <c:auto val="1"/>
        <c:lblAlgn val="ctr"/>
        <c:lblOffset val="100"/>
      </c:catAx>
      <c:valAx>
        <c:axId val="78264192"/>
        <c:scaling>
          <c:orientation val="minMax"/>
        </c:scaling>
        <c:axPos val="l"/>
        <c:majorGridlines/>
        <c:numFmt formatCode="0%" sourceLinked="1"/>
        <c:tickLblPos val="nextTo"/>
        <c:crossAx val="782626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5"/>
  <c:chart>
    <c:title>
      <c:tx>
        <c:rich>
          <a:bodyPr/>
          <a:lstStyle/>
          <a:p>
            <a:pPr>
              <a:defRPr lang="en-US" sz="1200">
                <a:solidFill>
                  <a:srgbClr val="244061"/>
                </a:solidFill>
                <a:latin typeface="Calibri" pitchFamily="34" charset="0"/>
              </a:defRPr>
            </a:pPr>
            <a:r>
              <a:rPr lang="en-US" sz="1200" dirty="0">
                <a:solidFill>
                  <a:srgbClr val="244061"/>
                </a:solidFill>
                <a:latin typeface="Calibri" pitchFamily="34" charset="0"/>
              </a:rPr>
              <a:t>Downloads / </a:t>
            </a:r>
            <a:r>
              <a:rPr lang="en-US" sz="1200" dirty="0" smtClean="0">
                <a:solidFill>
                  <a:srgbClr val="244061"/>
                </a:solidFill>
                <a:latin typeface="Calibri" pitchFamily="34" charset="0"/>
              </a:rPr>
              <a:t>year</a:t>
            </a:r>
            <a:endParaRPr lang="en-US" sz="1200" dirty="0">
              <a:solidFill>
                <a:srgbClr val="244061"/>
              </a:solidFill>
              <a:latin typeface="Calibri" pitchFamily="34" charset="0"/>
            </a:endParaRP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Gráficos!$C$70</c:f>
              <c:strCache>
                <c:ptCount val="1"/>
                <c:pt idx="0">
                  <c:v>Downloads</c:v>
                </c:pt>
              </c:strCache>
            </c:strRef>
          </c:tx>
          <c:spPr>
            <a:ln cap="sq">
              <a:solidFill>
                <a:srgbClr val="006600"/>
              </a:solidFill>
              <a:bevel/>
            </a:ln>
          </c:spPr>
          <c:marker>
            <c:symbol val="none"/>
          </c:marker>
          <c:cat>
            <c:numRef>
              <c:f>Gráficos!$B$71:$B$80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Gráficos!$C$71:$C$80</c:f>
              <c:numCache>
                <c:formatCode>#,##0</c:formatCode>
                <c:ptCount val="10"/>
                <c:pt idx="0">
                  <c:v>3363</c:v>
                </c:pt>
                <c:pt idx="1">
                  <c:v>88328</c:v>
                </c:pt>
                <c:pt idx="2">
                  <c:v>154610</c:v>
                </c:pt>
                <c:pt idx="3" formatCode="#,##0.00">
                  <c:v>444292.7</c:v>
                </c:pt>
                <c:pt idx="4" formatCode="#,##0.00">
                  <c:v>906878.1</c:v>
                </c:pt>
                <c:pt idx="5" formatCode="#,##0.00">
                  <c:v>1091015.9000000004</c:v>
                </c:pt>
                <c:pt idx="6" formatCode="#,##0.00">
                  <c:v>1161298</c:v>
                </c:pt>
                <c:pt idx="7" formatCode="#,##0.00">
                  <c:v>1285977</c:v>
                </c:pt>
                <c:pt idx="8" formatCode="#,##0.00">
                  <c:v>1457050.9</c:v>
                </c:pt>
                <c:pt idx="9" formatCode="#,##0.00">
                  <c:v>1847718</c:v>
                </c:pt>
              </c:numCache>
            </c:numRef>
          </c:val>
        </c:ser>
        <c:marker val="1"/>
        <c:axId val="78296576"/>
        <c:axId val="78298112"/>
      </c:lineChart>
      <c:catAx>
        <c:axId val="782965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6666"/>
            </a:solidFill>
          </a:ln>
        </c:spPr>
        <c:txPr>
          <a:bodyPr/>
          <a:lstStyle/>
          <a:p>
            <a:pPr>
              <a:defRPr lang="en-US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8298112"/>
        <c:crosses val="autoZero"/>
        <c:auto val="1"/>
        <c:lblAlgn val="ctr"/>
        <c:lblOffset val="100"/>
      </c:catAx>
      <c:valAx>
        <c:axId val="78298112"/>
        <c:scaling>
          <c:orientation val="minMax"/>
        </c:scaling>
        <c:axPos val="l"/>
        <c:majorGridlines>
          <c:spPr>
            <a:ln>
              <a:solidFill>
                <a:srgbClr val="666666"/>
              </a:solidFill>
            </a:ln>
          </c:spPr>
        </c:majorGridlines>
        <c:numFmt formatCode="#,##0" sourceLinked="0"/>
        <c:tickLblPos val="nextTo"/>
        <c:spPr>
          <a:ln>
            <a:solidFill>
              <a:srgbClr val="666666"/>
            </a:solidFill>
          </a:ln>
        </c:spPr>
        <c:txPr>
          <a:bodyPr/>
          <a:lstStyle/>
          <a:p>
            <a:pPr>
              <a:defRPr lang="en-US">
                <a:solidFill>
                  <a:srgbClr val="244061"/>
                </a:solidFill>
                <a:latin typeface="Calibri" pitchFamily="34" charset="0"/>
              </a:defRPr>
            </a:pPr>
            <a:endParaRPr lang="pt-PT"/>
          </a:p>
        </c:txPr>
        <c:crossAx val="78296576"/>
        <c:crosses val="autoZero"/>
        <c:crossBetween val="between"/>
        <c:majorUnit val="200000"/>
      </c:valAx>
      <c:spPr>
        <a:noFill/>
        <a:ln w="25400">
          <a:noFill/>
        </a:ln>
      </c:spPr>
    </c:plotArea>
    <c:plotVisOnly val="1"/>
    <c:dispBlanksAs val="gap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PT"/>
  <c:style val="26"/>
  <c:clrMapOvr bg1="lt1" tx1="dk1" bg2="lt2" tx2="dk2" accent1="accent1" accent2="accent2" accent3="accent3" accent4="accent4" accent5="accent5" accent6="accent6" hlink="hlink" folHlink="folHlink"/>
  <c:chart>
    <c:view3D>
      <c:rotX val="40"/>
      <c:rotY val="39"/>
      <c:depthPercent val="6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itchFamily="34" charset="0"/>
                  </a:defRPr>
                </a:pPr>
                <a:endParaRPr lang="pt-PT"/>
              </a:p>
            </c:txPr>
            <c:dLblPos val="outEnd"/>
            <c:showVal val="1"/>
            <c:showLeaderLines val="1"/>
          </c:dLbls>
          <c:cat>
            <c:strRef>
              <c:f>Gráficos!$B$126:$B$129</c:f>
              <c:strCache>
                <c:ptCount val="4"/>
                <c:pt idx="0">
                  <c:v>Search engines</c:v>
                </c:pt>
                <c:pt idx="1">
                  <c:v>Referal websites</c:v>
                </c:pt>
                <c:pt idx="2">
                  <c:v>Direct traffic</c:v>
                </c:pt>
                <c:pt idx="3">
                  <c:v>Other</c:v>
                </c:pt>
              </c:strCache>
            </c:strRef>
          </c:cat>
          <c:val>
            <c:numRef>
              <c:f>Gráficos!$C$126:$C$129</c:f>
              <c:numCache>
                <c:formatCode>0%</c:formatCode>
                <c:ptCount val="4"/>
                <c:pt idx="0">
                  <c:v>0.73000000000000054</c:v>
                </c:pt>
                <c:pt idx="1">
                  <c:v>0.19</c:v>
                </c:pt>
                <c:pt idx="2">
                  <c:v>7.0000000000000021E-2</c:v>
                </c:pt>
                <c:pt idx="3">
                  <c:v>1.0000000000000005E-2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chemeClr val="tx1"/>
              </a:solidFill>
              <a:latin typeface="Calibri" pitchFamily="34" charset="0"/>
            </a:defRPr>
          </a:pPr>
          <a:endParaRPr lang="pt-PT"/>
        </a:p>
      </c:txPr>
    </c:legend>
    <c:plotVisOnly val="1"/>
    <c:dispBlanksAs val="zero"/>
  </c:chart>
  <c:spPr>
    <a:ln>
      <a:noFill/>
    </a:ln>
  </c:spPr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A9AE71-2F8C-4844-B104-3E10E1C88B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63953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smtClean="0"/>
              <a:t>Click to edit Master text styles</a:t>
            </a:r>
          </a:p>
          <a:p>
            <a:pPr lvl="1"/>
            <a:r>
              <a:rPr lang="pt-PT" noProof="0" smtClean="0"/>
              <a:t>Second level</a:t>
            </a:r>
          </a:p>
          <a:p>
            <a:pPr lvl="2"/>
            <a:r>
              <a:rPr lang="pt-PT" noProof="0" smtClean="0"/>
              <a:t>Third level</a:t>
            </a:r>
          </a:p>
          <a:p>
            <a:pPr lvl="3"/>
            <a:r>
              <a:rPr lang="pt-PT" noProof="0" smtClean="0"/>
              <a:t>Fourth level</a:t>
            </a:r>
          </a:p>
          <a:p>
            <a:pPr lvl="4"/>
            <a:r>
              <a:rPr lang="pt-PT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0C4982F-399B-4389-8E9D-F6E8F4F8B73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955456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C5A6A-4908-4D41-A79C-6CD86C538A19}" type="slidenum">
              <a:rPr lang="pt-PT">
                <a:solidFill>
                  <a:prstClr val="black"/>
                </a:solidFill>
              </a:rPr>
              <a:pPr/>
              <a:t>1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58114-35A9-46FD-BB7B-EE0B05F64E10}" type="slidenum">
              <a:rPr lang="pt-PT"/>
              <a:pPr/>
              <a:t>12</a:t>
            </a:fld>
            <a:endParaRPr lang="pt-PT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BC58-E0BD-447C-B648-9E2E67891D96}" type="slidenum">
              <a:rPr lang="pt-PT"/>
              <a:pPr/>
              <a:t>13</a:t>
            </a:fld>
            <a:endParaRPr lang="pt-PT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58114-35A9-46FD-BB7B-EE0B05F64E10}" type="slidenum">
              <a:rPr lang="pt-PT"/>
              <a:pPr/>
              <a:t>14</a:t>
            </a:fld>
            <a:endParaRPr lang="pt-PT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C428F-1917-40C5-A400-5441011DDBD0}" type="slidenum">
              <a:rPr lang="pt-PT" smtClean="0">
                <a:latin typeface="Arial" pitchFamily="34" charset="0"/>
              </a:rPr>
              <a:pPr>
                <a:defRPr/>
              </a:pPr>
              <a:t>15</a:t>
            </a:fld>
            <a:endParaRPr lang="pt-PT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58114-35A9-46FD-BB7B-EE0B05F64E10}" type="slidenum">
              <a:rPr lang="pt-PT"/>
              <a:pPr/>
              <a:t>16</a:t>
            </a:fld>
            <a:endParaRPr lang="pt-PT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C428F-1917-40C5-A400-5441011DDBD0}" type="slidenum">
              <a:rPr lang="pt-PT" smtClean="0">
                <a:latin typeface="Arial" pitchFamily="34" charset="0"/>
              </a:rPr>
              <a:pPr>
                <a:defRPr/>
              </a:pPr>
              <a:t>17</a:t>
            </a:fld>
            <a:endParaRPr lang="pt-PT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89548-DE78-480A-A83E-BE154AD3C58D}" type="slidenum">
              <a:rPr lang="pt-PT">
                <a:solidFill>
                  <a:prstClr val="black"/>
                </a:solidFill>
              </a:rPr>
              <a:pPr/>
              <a:t>19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CF4A-6962-46DF-8514-0BCFD21A0E19}" type="slidenum">
              <a:rPr lang="pt-PT">
                <a:solidFill>
                  <a:prstClr val="black"/>
                </a:solidFill>
              </a:rPr>
              <a:pPr/>
              <a:t>21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P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C428F-1917-40C5-A400-5441011DDBD0}" type="slidenum">
              <a:rPr lang="pt-PT" smtClean="0">
                <a:latin typeface="Arial" pitchFamily="34" charset="0"/>
              </a:rPr>
              <a:pPr>
                <a:defRPr/>
              </a:pPr>
              <a:t>25</a:t>
            </a:fld>
            <a:endParaRPr lang="pt-PT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7E4D0-63D8-4781-8708-731009338D8B}" type="slidenum">
              <a:rPr lang="pt-PT">
                <a:solidFill>
                  <a:prstClr val="black"/>
                </a:solidFill>
              </a:rPr>
              <a:pPr/>
              <a:t>26</a:t>
            </a:fld>
            <a:endParaRPr lang="pt-PT">
              <a:solidFill>
                <a:prstClr val="black"/>
              </a:solidFill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E72B8-2B88-44C4-A060-CAABB6A4B6D0}" type="slidenum">
              <a:rPr lang="pt-PT">
                <a:solidFill>
                  <a:prstClr val="black"/>
                </a:solidFill>
              </a:rPr>
              <a:pPr/>
              <a:t>3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C428F-1917-40C5-A400-5441011DDBD0}" type="slidenum">
              <a:rPr lang="pt-PT" smtClean="0">
                <a:latin typeface="Arial" pitchFamily="34" charset="0"/>
              </a:rPr>
              <a:pPr>
                <a:defRPr/>
              </a:pPr>
              <a:t>29</a:t>
            </a:fld>
            <a:endParaRPr lang="pt-PT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P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DA03D-AE06-4647-B69D-C99C9FC1ECA4}" type="slidenum">
              <a:rPr lang="pt-PT">
                <a:solidFill>
                  <a:srgbClr val="000000"/>
                </a:solidFill>
              </a:rPr>
              <a:pPr/>
              <a:t>32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4BD2D-A7E9-406E-9FBF-7CEECD405BF1}" type="slidenum">
              <a:rPr lang="pt-PT">
                <a:solidFill>
                  <a:prstClr val="black"/>
                </a:solidFill>
              </a:rPr>
              <a:pPr/>
              <a:t>4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80440C-AEBE-4E58-B12E-FF5A0BED2433}" type="slidenum">
              <a:rPr lang="pt-PT">
                <a:solidFill>
                  <a:prstClr val="black"/>
                </a:solidFill>
              </a:rPr>
              <a:pPr/>
              <a:t>5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BAC93-1C9F-41C7-9D8F-E817E75F68AD}" type="slidenum">
              <a:rPr lang="pt-PT">
                <a:solidFill>
                  <a:prstClr val="black"/>
                </a:solidFill>
              </a:rPr>
              <a:pPr/>
              <a:t>6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89548-DE78-480A-A83E-BE154AD3C58D}" type="slidenum">
              <a:rPr lang="pt-PT">
                <a:solidFill>
                  <a:prstClr val="black"/>
                </a:solidFill>
              </a:rPr>
              <a:pPr/>
              <a:t>7</a:t>
            </a:fld>
            <a:endParaRPr lang="pt-P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6119D2-4192-48A4-8141-58C655352800}" type="slidenum">
              <a:rPr lang="pt-PT"/>
              <a:pPr/>
              <a:t>9</a:t>
            </a:fld>
            <a:endParaRPr lang="pt-PT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</p:spPr>
        <p:txBody>
          <a:bodyPr/>
          <a:lstStyle/>
          <a:p>
            <a:r>
              <a:rPr lang="pt-PT" sz="1400"/>
              <a:t>Este projecto foi iniciado em Maio de 2003 e teve essencialmente 4 Fases.</a:t>
            </a:r>
          </a:p>
          <a:p>
            <a:endParaRPr lang="pt-PT" sz="1400"/>
          </a:p>
          <a:p>
            <a:r>
              <a:rPr lang="pt-PT" sz="1400"/>
              <a:t>A 1ª fase de implementação foi de </a:t>
            </a:r>
            <a:r>
              <a:rPr lang="pt-PT"/>
              <a:t>Instalação, Configuração, Tradução e Formação</a:t>
            </a:r>
          </a:p>
          <a:p>
            <a:endParaRPr lang="pt-PT" sz="1400"/>
          </a:p>
          <a:p>
            <a:r>
              <a:rPr lang="pt-PT" sz="1400"/>
              <a:t>Após instalação da infra-estrutura física e lógica, e efectuada uma análise mais aprofundada de todas as suas funcionalidades, foram iniciadas as tarefas de configuração, desenvolvimento da interface gráfica, personalização e tradução da interface para a língua portuguesa.</a:t>
            </a:r>
          </a:p>
          <a:p>
            <a:endParaRPr lang="pt-PT" sz="1400"/>
          </a:p>
          <a:p>
            <a:r>
              <a:rPr lang="pt-PT" sz="1400"/>
              <a:t>Posteriormente foi dadas sessão de formação dos técnicos envolvidos em tarefas associadas ao novo sistema.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59F72-9FF7-4960-BC1F-5008371910AB}" type="slidenum">
              <a:rPr lang="pt-PT"/>
              <a:pPr/>
              <a:t>10</a:t>
            </a:fld>
            <a:endParaRPr lang="pt-PT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FAA69-7F06-4F02-B274-ACDFB5D0F7F9}" type="slidenum">
              <a:rPr lang="pt-PT"/>
              <a:pPr/>
              <a:t>11</a:t>
            </a:fld>
            <a:endParaRPr lang="pt-PT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68CC-52E2-44F4-85F6-CB6C1DCF391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0E1FB-60BC-4AEC-8392-C86D9CBE71A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D58A-7A54-4323-AE95-1CAD29F5963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1DEA7-E46B-4CEF-B154-907D96D4AF6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62942-8CCF-4AFB-9367-F64A8367F30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6B9A8-5B19-4B63-9F00-5237C8D95AA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40F1-F797-45B7-897B-5A166CE0E25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C00000"/>
              </a:buClr>
              <a:buFont typeface="Wingdings" pitchFamily="2" charset="2"/>
              <a:buChar char="§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5" y="274638"/>
            <a:ext cx="8208912" cy="633412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t-PT" dirty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982-44DE-4E8E-8965-314C1C02FC7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107950" y="2130425"/>
            <a:ext cx="4103688" cy="2235200"/>
          </a:xfrm>
        </p:spPr>
        <p:txBody>
          <a:bodyPr/>
          <a:lstStyle>
            <a:lvl1pPr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do título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B3D62-D037-441A-98E4-DA9E453985E6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71C3C2-970A-418F-BD09-0DE91268CC88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C0464D-C40F-456C-833B-0684933C08E7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B0C2AD-0ABA-40C6-94AC-E255A15CB60A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2420938"/>
            <a:ext cx="4038600" cy="3671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2420938"/>
            <a:ext cx="4038600" cy="36718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C7E42-4030-4A13-B255-9D00DE128EF5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885AD1-1AC7-4DD5-8F46-B0796A1C75D2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7E1162-DCDD-4B0E-B46F-153A1EA807D6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E23870-349A-4EFC-B0BC-FBCCD0095D0A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9" name="Marcador de Posição do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3D082A-2864-475B-A6AE-A34737AB8D63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19664B-67DE-4436-9096-4D4A6F6A6AE9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108BE8-E030-4042-B20E-1BA1E99A5E51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FA2B76-EB42-487E-BA80-751CE56AB968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520EE6-98CC-4E41-B9F7-3B19FD6F125D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82AFB-73F3-4BA4-B6F0-C741625A12AF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39C06B-A475-4BDD-A628-86C5CA443D57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208C54-0EA9-4F0E-B881-EF998D2F98E9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F8445A-AF70-46ED-A1F3-506762F398B2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F53EAA-B354-4D50-B7E0-EB6482AED543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B23B-9709-416E-8CEF-76847E85A8AF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341438"/>
            <a:ext cx="2057400" cy="4751387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341438"/>
            <a:ext cx="6019800" cy="4751387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6641CC-B620-4FB2-AF23-B376AAEAD414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4A95D2-FC64-4DC0-B52C-C2B575F37CC8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A68CC-52E2-44F4-85F6-CB6C1DCF3918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982-44DE-4E8E-8965-314C1C02FC7A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4B23B-9709-416E-8CEF-76847E85A8AF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5F05-8BEA-4A8C-9E30-962DED2D1461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27212-C848-425F-8D3F-E5D7D96220CD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E6E-3535-45DC-A0A9-28267F219F85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4B52-11F4-4BF8-A596-418ABA824324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6192-AE61-4529-AC1E-19BDAEC187E4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7EB39-641E-4893-A8ED-3E5409932D8B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5F05-8BEA-4A8C-9E30-962DED2D146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0E1FB-60BC-4AEC-8392-C86D9CBE71A1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D58A-7A54-4323-AE95-1CAD29F59633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1DEA7-E46B-4CEF-B154-907D96D4AF61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e 2 obj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e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62942-8CCF-4AFB-9367-F64A8367F30B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6B9A8-5B19-4B63-9F00-5237C8D95AAC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40F1-F797-45B7-897B-5A166CE0E259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27212-C848-425F-8D3F-E5D7D96220CD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982-44DE-4E8E-8965-314C1C02FC7A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40F1-F797-45B7-897B-5A166CE0E25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982-44DE-4E8E-8965-314C1C02FC7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P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6B9A8-5B19-4B63-9F00-5237C8D95AAC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E6E-3535-45DC-A0A9-28267F219F8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4B52-11F4-4BF8-A596-418ABA82432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6192-AE61-4529-AC1E-19BDAEC187E4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 smtClean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7EB39-641E-4893-A8ED-3E5409932D8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 do título		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444741B-3B6C-481D-872D-C7F1B393470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732" r:id="rId16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95959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rgbClr val="CA2C5D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rgbClr val="CA2C5D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rgbClr val="CA2C5D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rgbClr val="CA2C5D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24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2400">
          <a:solidFill>
            <a:srgbClr val="59595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2000">
          <a:solidFill>
            <a:srgbClr val="59595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1600">
          <a:solidFill>
            <a:srgbClr val="59595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1600">
          <a:solidFill>
            <a:srgbClr val="59595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A2C5D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A2C5D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A2C5D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A2C5D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341438"/>
            <a:ext cx="7416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20938"/>
            <a:ext cx="82296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524625"/>
            <a:ext cx="86518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fld id="{5F42EBC4-7681-44A3-A7A2-1AF3C2A5F7A9}" type="datetime1">
              <a:rPr lang="pt-PT">
                <a:solidFill>
                  <a:srgbClr val="FFFFFF"/>
                </a:solidFill>
              </a:rPr>
              <a:pPr/>
              <a:t>25-01-2013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813" y="6524625"/>
            <a:ext cx="4318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fld id="{B8252D6B-F1F6-425F-8749-869DF916D384}" type="slidenum">
              <a:rPr lang="pt-PT">
                <a:solidFill>
                  <a:srgbClr val="FFFFFF"/>
                </a:solidFill>
              </a:rPr>
              <a:pPr/>
              <a:t>‹nº›</a:t>
            </a:fld>
            <a:endParaRPr lang="pt-PT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524625"/>
            <a:ext cx="6985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rgbClr val="C0C0C0"/>
                </a:solidFill>
                <a:latin typeface="+mn-lt"/>
              </a:defRPr>
            </a:lvl1pPr>
          </a:lstStyle>
          <a:p>
            <a:r>
              <a:rPr lang="pt-PT"/>
              <a:t>RCAAP - Repositório Cientifico de Acesso Aberto de Portugal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EA9B08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289CA"/>
        </a:buClr>
        <a:buFont typeface="Trebuchet MS" pitchFamily="34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 do título			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444741B-3B6C-481D-872D-C7F1B393470B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P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0F270BF-5CE5-4D0E-8A9A-3809A16B5D8A}" type="slidenum">
              <a:rPr lang="pt-PT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P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5" r:id="rId3"/>
    <p:sldLayoutId id="2147483726" r:id="rId4"/>
    <p:sldLayoutId id="2147483728" r:id="rId5"/>
    <p:sldLayoutId id="2147483729" r:id="rId6"/>
    <p:sldLayoutId id="2147483730" r:id="rId7"/>
    <p:sldLayoutId id="2147483733" r:id="rId8"/>
    <p:sldLayoutId id="2147483734" r:id="rId9"/>
    <p:sldLayoutId id="2147483735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ftchK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4.jpeg"/><Relationship Id="rId5" Type="http://schemas.openxmlformats.org/officeDocument/2006/relationships/slide" Target="slide3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18" Type="http://schemas.openxmlformats.org/officeDocument/2006/relationships/image" Target="../media/image34.jpeg"/><Relationship Id="rId26" Type="http://schemas.openxmlformats.org/officeDocument/2006/relationships/image" Target="../media/image42.png"/><Relationship Id="rId3" Type="http://schemas.openxmlformats.org/officeDocument/2006/relationships/hyperlink" Target="http://www.acessolivre.pt/semana" TargetMode="External"/><Relationship Id="rId21" Type="http://schemas.openxmlformats.org/officeDocument/2006/relationships/image" Target="../media/image37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wmf"/><Relationship Id="rId2" Type="http://schemas.openxmlformats.org/officeDocument/2006/relationships/chart" Target="../charts/chart1.xml"/><Relationship Id="rId16" Type="http://schemas.openxmlformats.org/officeDocument/2006/relationships/image" Target="../media/image32.jpeg"/><Relationship Id="rId20" Type="http://schemas.openxmlformats.org/officeDocument/2006/relationships/image" Target="../media/image36.png"/><Relationship Id="rId29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24" Type="http://schemas.openxmlformats.org/officeDocument/2006/relationships/image" Target="../media/image40.jpeg"/><Relationship Id="rId5" Type="http://schemas.openxmlformats.org/officeDocument/2006/relationships/image" Target="../media/image21.jpeg"/><Relationship Id="rId15" Type="http://schemas.openxmlformats.org/officeDocument/2006/relationships/image" Target="../media/image31.png"/><Relationship Id="rId23" Type="http://schemas.openxmlformats.org/officeDocument/2006/relationships/image" Target="../media/image39.jpeg"/><Relationship Id="rId28" Type="http://schemas.openxmlformats.org/officeDocument/2006/relationships/image" Target="../media/image44.jpeg"/><Relationship Id="rId10" Type="http://schemas.openxmlformats.org/officeDocument/2006/relationships/image" Target="../media/image26.tif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8.png"/><Relationship Id="rId27" Type="http://schemas.openxmlformats.org/officeDocument/2006/relationships/image" Target="../media/image43.jpeg"/><Relationship Id="rId30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65718" y="3145424"/>
            <a:ext cx="7865096" cy="1439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/>
          <a:lstStyle/>
          <a:p>
            <a:pPr eaLnBrk="0" hangingPunct="0">
              <a:defRPr/>
            </a:pPr>
            <a:r>
              <a:rPr lang="en-US" sz="4000" dirty="0" smtClean="0">
                <a:latin typeface="Calibri" pitchFamily="34" charset="0"/>
              </a:rPr>
              <a:t>Open Access policy at UMinho: incentive and mandate</a:t>
            </a:r>
            <a:endParaRPr lang="pt-PT" sz="4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7106" name="Picture 2" descr="http://couperin.sciencesconf.org/conference/couperin/header/logoblanc_couperin_200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845" y="1667145"/>
            <a:ext cx="2009775" cy="742951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951" y="263088"/>
            <a:ext cx="3807043" cy="74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6688" y="1047914"/>
            <a:ext cx="23431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39290" y="4842845"/>
            <a:ext cx="7865096" cy="1439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/>
          <a:lstStyle/>
          <a:p>
            <a:pPr eaLnBrk="0" hangingPunct="0">
              <a:defRPr/>
            </a:pPr>
            <a:r>
              <a:rPr lang="en-US" sz="4000" dirty="0" smtClean="0">
                <a:latin typeface="Calibri" pitchFamily="34" charset="0"/>
              </a:rPr>
              <a:t>Eloy Rodrigues</a:t>
            </a:r>
          </a:p>
          <a:p>
            <a:pPr eaLnBrk="0" hangingPunct="0"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Calibri" pitchFamily="34" charset="0"/>
              </a:rPr>
              <a:t>eloy@sdum.uminho.pt</a:t>
            </a:r>
            <a:endParaRPr lang="pt-PT" sz="40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  <a:noFill/>
          <a:ln/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UMinho self-archiving policy (2004)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11188" y="1628775"/>
            <a:ext cx="79930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 policy was established </a:t>
            </a:r>
            <a:r>
              <a:rPr kumimoji="0" lang="pt-PT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by a Rectoral Document,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 the first anniversary of  RepositóriUM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Following the signature of the Berlin Declaration in November 2004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Implemented from January 1st 2005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buFont typeface="Wingdings" charset="2"/>
              <a:buChar char="§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4211" name="Picture 3" descr="sem nome1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617485" y="1269893"/>
            <a:ext cx="7848600" cy="518636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UMinho       </a:t>
            </a:r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self-archiving  </a:t>
            </a:r>
            <a:r>
              <a:rPr lang="en-US" sz="36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policy (2004)</a:t>
            </a:r>
            <a:endParaRPr lang="en-US" sz="36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21625" cy="475138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en-GB" sz="2500" dirty="0">
                <a:latin typeface="Calibri" pitchFamily="34" charset="0"/>
              </a:rPr>
              <a:t>University of Minho staff must archive their publications and documents </a:t>
            </a:r>
            <a:r>
              <a:rPr lang="en-GB" sz="2500" dirty="0" smtClean="0">
                <a:latin typeface="Calibri" pitchFamily="34" charset="0"/>
              </a:rPr>
              <a:t>into RepositóriUM, </a:t>
            </a:r>
            <a:r>
              <a:rPr lang="en-GB" sz="2500" dirty="0">
                <a:latin typeface="Calibri" pitchFamily="34" charset="0"/>
              </a:rPr>
              <a:t>and make them available in Open Access whenever </a:t>
            </a:r>
            <a:r>
              <a:rPr lang="en-GB" sz="2500" dirty="0" smtClean="0">
                <a:latin typeface="Calibri" pitchFamily="34" charset="0"/>
              </a:rPr>
              <a:t>possible;</a:t>
            </a:r>
          </a:p>
          <a:p>
            <a:pPr algn="just">
              <a:lnSpc>
                <a:spcPct val="90000"/>
              </a:lnSpc>
              <a:buClr>
                <a:srgbClr val="971318"/>
              </a:buClr>
              <a:buFont typeface="Wingdings" charset="2"/>
              <a:buChar char="§"/>
            </a:pPr>
            <a:endParaRPr lang="en-GB" sz="2500" dirty="0">
              <a:latin typeface="Calibri" pitchFamily="34" charset="0"/>
            </a:endParaRPr>
          </a:p>
          <a:p>
            <a:pPr algn="just">
              <a:lnSpc>
                <a:spcPct val="9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en-GB" sz="2500" dirty="0">
                <a:latin typeface="Calibri" pitchFamily="34" charset="0"/>
              </a:rPr>
              <a:t>The organisational units (research </a:t>
            </a:r>
            <a:r>
              <a:rPr lang="en-GB" sz="2500" dirty="0" smtClean="0">
                <a:latin typeface="Calibri" pitchFamily="34" charset="0"/>
              </a:rPr>
              <a:t>centres, </a:t>
            </a:r>
            <a:r>
              <a:rPr lang="en-GB" sz="2500" dirty="0">
                <a:latin typeface="Calibri" pitchFamily="34" charset="0"/>
              </a:rPr>
              <a:t>departments) must sign and adopt self-archive policies for the scientific output of their members, based upon a general </a:t>
            </a:r>
            <a:r>
              <a:rPr lang="en-GB" sz="2500" dirty="0" smtClean="0">
                <a:latin typeface="Calibri" pitchFamily="34" charset="0"/>
              </a:rPr>
              <a:t>model;</a:t>
            </a:r>
          </a:p>
          <a:p>
            <a:pPr algn="just">
              <a:lnSpc>
                <a:spcPct val="90000"/>
              </a:lnSpc>
              <a:buClr>
                <a:srgbClr val="971318"/>
              </a:buClr>
              <a:buFont typeface="Wingdings" charset="2"/>
              <a:buChar char="§"/>
            </a:pPr>
            <a:endParaRPr lang="en-GB" sz="2500" dirty="0">
              <a:latin typeface="Calibri" pitchFamily="34" charset="0"/>
            </a:endParaRPr>
          </a:p>
          <a:p>
            <a:pPr algn="just">
              <a:lnSpc>
                <a:spcPct val="9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en-GB" sz="2500" dirty="0">
                <a:latin typeface="Calibri" pitchFamily="34" charset="0"/>
              </a:rPr>
              <a:t>Authors of thesis and dissertations approved by the University of Minho must authorise the deposit of their thesis or dissertation </a:t>
            </a:r>
            <a:r>
              <a:rPr lang="en-GB" sz="2500" dirty="0" smtClean="0">
                <a:latin typeface="Calibri" pitchFamily="34" charset="0"/>
              </a:rPr>
              <a:t>into </a:t>
            </a:r>
            <a:r>
              <a:rPr lang="en-GB" sz="2500" dirty="0">
                <a:latin typeface="Calibri" pitchFamily="34" charset="0"/>
              </a:rPr>
              <a:t>the RepositóriUM.  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s-ES" sz="2000" dirty="0">
              <a:latin typeface="NewsGot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Self-archiving incentive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21625" cy="4751387"/>
          </a:xfrm>
        </p:spPr>
        <p:txBody>
          <a:bodyPr/>
          <a:lstStyle/>
          <a:p>
            <a:pPr algn="just">
              <a:buClr>
                <a:srgbClr val="971318"/>
              </a:buClr>
              <a:buFont typeface="Wingdings" charset="2"/>
              <a:buChar char="§"/>
            </a:pPr>
            <a:r>
              <a:rPr lang="en-GB" sz="2800" dirty="0" smtClean="0">
                <a:latin typeface="Calibri" pitchFamily="34" charset="0"/>
              </a:rPr>
              <a:t>In 2005 the Rectory </a:t>
            </a:r>
            <a:r>
              <a:rPr lang="en-GB" sz="2800" dirty="0">
                <a:latin typeface="Calibri" pitchFamily="34" charset="0"/>
              </a:rPr>
              <a:t>provided a </a:t>
            </a:r>
            <a:r>
              <a:rPr lang="en-GB" sz="2800" b="1" dirty="0">
                <a:latin typeface="Calibri" pitchFamily="34" charset="0"/>
              </a:rPr>
              <a:t>financial supplement</a:t>
            </a:r>
            <a:r>
              <a:rPr lang="en-GB" sz="2800" dirty="0">
                <a:latin typeface="Calibri" pitchFamily="34" charset="0"/>
              </a:rPr>
              <a:t> to departments and research </a:t>
            </a:r>
            <a:r>
              <a:rPr lang="en-GB" sz="2800" dirty="0" smtClean="0">
                <a:latin typeface="Calibri" pitchFamily="34" charset="0"/>
              </a:rPr>
              <a:t>centres</a:t>
            </a:r>
            <a:r>
              <a:rPr lang="en-GB" sz="2800" dirty="0">
                <a:latin typeface="Calibri" pitchFamily="34" charset="0"/>
              </a:rPr>
              <a:t>, proportional to their </a:t>
            </a:r>
            <a:r>
              <a:rPr lang="en-GB" sz="2800" dirty="0" smtClean="0">
                <a:latin typeface="Calibri" pitchFamily="34" charset="0"/>
              </a:rPr>
              <a:t>compliancy to </a:t>
            </a:r>
            <a:r>
              <a:rPr lang="en-GB" sz="2800" dirty="0">
                <a:latin typeface="Calibri" pitchFamily="34" charset="0"/>
              </a:rPr>
              <a:t>the policy of Open Access self-archiving in RepositóriUM.</a:t>
            </a: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US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dirty="0"/>
          </a:p>
          <a:p>
            <a:pPr lvl="1">
              <a:buFontTx/>
              <a:buNone/>
            </a:pPr>
            <a:endParaRPr lang="es-ES" dirty="0">
              <a:latin typeface="NewsGot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Self-archiving incentive in 2005</a:t>
            </a:r>
            <a:endParaRPr lang="es-ES" sz="36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7993062" cy="5113337"/>
          </a:xfrm>
        </p:spPr>
        <p:txBody>
          <a:bodyPr/>
          <a:lstStyle/>
          <a:p>
            <a:pPr marL="533400" indent="-533400" algn="just">
              <a:lnSpc>
                <a:spcPct val="8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pt-PT" sz="2800" dirty="0" err="1">
                <a:latin typeface="Calibri" pitchFamily="34" charset="0"/>
                <a:cs typeface="Arial" charset="0"/>
              </a:rPr>
              <a:t>The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smtClean="0">
                <a:latin typeface="Calibri" pitchFamily="34" charset="0"/>
                <a:cs typeface="Arial" charset="0"/>
              </a:rPr>
              <a:t>incentive </a:t>
            </a:r>
            <a:r>
              <a:rPr lang="pt-PT" sz="2800" dirty="0" err="1">
                <a:latin typeface="Calibri" pitchFamily="34" charset="0"/>
                <a:cs typeface="Arial" charset="0"/>
              </a:rPr>
              <a:t>was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distributed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through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the</a:t>
            </a:r>
            <a:r>
              <a:rPr lang="pt-PT" sz="2800" dirty="0">
                <a:latin typeface="Calibri" pitchFamily="34" charset="0"/>
                <a:cs typeface="Arial" charset="0"/>
              </a:rPr>
              <a:t> research </a:t>
            </a:r>
            <a:r>
              <a:rPr lang="pt-PT" sz="2800" dirty="0" smtClean="0">
                <a:latin typeface="Calibri" pitchFamily="34" charset="0"/>
                <a:cs typeface="Arial" charset="0"/>
              </a:rPr>
              <a:t>centres/</a:t>
            </a:r>
            <a:r>
              <a:rPr lang="pt-PT" sz="2800" dirty="0" err="1" smtClean="0">
                <a:latin typeface="Calibri" pitchFamily="34" charset="0"/>
                <a:cs typeface="Arial" charset="0"/>
              </a:rPr>
              <a:t>departments</a:t>
            </a:r>
            <a:r>
              <a:rPr lang="pt-PT" sz="2800" dirty="0">
                <a:latin typeface="Calibri" pitchFamily="34" charset="0"/>
                <a:cs typeface="Arial" charset="0"/>
              </a:rPr>
              <a:t>, </a:t>
            </a:r>
            <a:r>
              <a:rPr lang="pt-PT" sz="2800" dirty="0" err="1">
                <a:latin typeface="Calibri" pitchFamily="34" charset="0"/>
                <a:cs typeface="Arial" charset="0"/>
              </a:rPr>
              <a:t>and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not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directly</a:t>
            </a:r>
            <a:r>
              <a:rPr lang="pt-PT" sz="2800" dirty="0">
                <a:latin typeface="Calibri" pitchFamily="34" charset="0"/>
                <a:cs typeface="Arial" charset="0"/>
              </a:rPr>
              <a:t> to </a:t>
            </a:r>
            <a:r>
              <a:rPr lang="pt-PT" sz="2800" dirty="0" err="1">
                <a:latin typeface="Calibri" pitchFamily="34" charset="0"/>
                <a:cs typeface="Arial" charset="0"/>
              </a:rPr>
              <a:t>the</a:t>
            </a:r>
            <a:r>
              <a:rPr lang="pt-PT" sz="2800" dirty="0">
                <a:latin typeface="Calibri" pitchFamily="34" charset="0"/>
                <a:cs typeface="Arial" charset="0"/>
              </a:rPr>
              <a:t> individual </a:t>
            </a:r>
            <a:r>
              <a:rPr lang="pt-PT" sz="2800" dirty="0" err="1">
                <a:latin typeface="Calibri" pitchFamily="34" charset="0"/>
                <a:cs typeface="Arial" charset="0"/>
              </a:rPr>
              <a:t>researchers</a:t>
            </a:r>
            <a:endParaRPr lang="es-ES" sz="2800" dirty="0">
              <a:latin typeface="Calibri" pitchFamily="34" charset="0"/>
              <a:cs typeface="Arial" charset="0"/>
            </a:endParaRPr>
          </a:p>
          <a:p>
            <a:pPr marL="533400" indent="-533400" algn="just">
              <a:lnSpc>
                <a:spcPct val="80000"/>
              </a:lnSpc>
              <a:buClr>
                <a:srgbClr val="971318"/>
              </a:buClr>
              <a:buFont typeface="Wingdings" charset="2"/>
              <a:buNone/>
            </a:pPr>
            <a:endParaRPr lang="es-ES" sz="2800" dirty="0">
              <a:latin typeface="Calibri" pitchFamily="34" charset="0"/>
              <a:cs typeface="Arial" charset="0"/>
            </a:endParaRPr>
          </a:p>
          <a:p>
            <a:pPr marL="533400" indent="-533400" algn="just">
              <a:lnSpc>
                <a:spcPct val="8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pt-PT" sz="2800" dirty="0" err="1">
                <a:latin typeface="Calibri" pitchFamily="34" charset="0"/>
                <a:cs typeface="Arial" charset="0"/>
              </a:rPr>
              <a:t>The</a:t>
            </a:r>
            <a:r>
              <a:rPr lang="pt-PT" sz="2800" dirty="0">
                <a:latin typeface="Calibri" pitchFamily="34" charset="0"/>
                <a:cs typeface="Arial" charset="0"/>
              </a:rPr>
              <a:t> total </a:t>
            </a:r>
            <a:r>
              <a:rPr lang="pt-PT" sz="2800" dirty="0" err="1">
                <a:latin typeface="Calibri" pitchFamily="34" charset="0"/>
                <a:cs typeface="Arial" charset="0"/>
              </a:rPr>
              <a:t>amount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that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each</a:t>
            </a:r>
            <a:r>
              <a:rPr lang="pt-PT" sz="2800" dirty="0">
                <a:latin typeface="Calibri" pitchFamily="34" charset="0"/>
                <a:cs typeface="Arial" charset="0"/>
              </a:rPr>
              <a:t> research </a:t>
            </a:r>
            <a:r>
              <a:rPr lang="pt-PT" sz="2800" dirty="0" smtClean="0">
                <a:latin typeface="Calibri" pitchFamily="34" charset="0"/>
                <a:cs typeface="Arial" charset="0"/>
              </a:rPr>
              <a:t>centre/</a:t>
            </a:r>
            <a:r>
              <a:rPr lang="pt-PT" sz="2800" dirty="0" err="1" smtClean="0">
                <a:latin typeface="Calibri" pitchFamily="34" charset="0"/>
                <a:cs typeface="Arial" charset="0"/>
              </a:rPr>
              <a:t>department</a:t>
            </a:r>
            <a:r>
              <a:rPr lang="pt-PT" sz="2800" dirty="0" smtClean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received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was</a:t>
            </a:r>
            <a:r>
              <a:rPr lang="pt-PT" sz="2800" dirty="0">
                <a:latin typeface="Calibri" pitchFamily="34" charset="0"/>
                <a:cs typeface="Arial" charset="0"/>
              </a:rPr>
              <a:t> </a:t>
            </a:r>
            <a:r>
              <a:rPr lang="pt-PT" sz="2800" dirty="0" err="1">
                <a:latin typeface="Calibri" pitchFamily="34" charset="0"/>
                <a:cs typeface="Arial" charset="0"/>
              </a:rPr>
              <a:t>calculated</a:t>
            </a:r>
            <a:r>
              <a:rPr lang="pt-PT" sz="2800" dirty="0">
                <a:latin typeface="Calibri" pitchFamily="34" charset="0"/>
                <a:cs typeface="Arial" charset="0"/>
              </a:rPr>
              <a:t> as a </a:t>
            </a:r>
            <a:r>
              <a:rPr lang="pt-PT" sz="2800" dirty="0" err="1">
                <a:latin typeface="Calibri" pitchFamily="34" charset="0"/>
                <a:cs typeface="Arial" charset="0"/>
              </a:rPr>
              <a:t>function</a:t>
            </a:r>
            <a:r>
              <a:rPr lang="pt-PT" sz="2800" dirty="0">
                <a:latin typeface="Calibri" pitchFamily="34" charset="0"/>
                <a:cs typeface="Arial" charset="0"/>
              </a:rPr>
              <a:t> of</a:t>
            </a:r>
            <a:r>
              <a:rPr lang="es-ES" sz="2800" dirty="0">
                <a:latin typeface="Calibri" pitchFamily="34" charset="0"/>
                <a:cs typeface="Arial" charset="0"/>
              </a:rPr>
              <a:t>:</a:t>
            </a:r>
          </a:p>
          <a:p>
            <a:pPr marL="914400" lvl="1" indent="-457200" algn="just">
              <a:lnSpc>
                <a:spcPct val="8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pt-PT" sz="2000" b="1" dirty="0" err="1">
                <a:latin typeface="Calibri" pitchFamily="34" charset="0"/>
              </a:rPr>
              <a:t>Type</a:t>
            </a:r>
            <a:r>
              <a:rPr lang="pt-PT" sz="2000" b="1" dirty="0">
                <a:latin typeface="Calibri" pitchFamily="34" charset="0"/>
              </a:rPr>
              <a:t> of </a:t>
            </a:r>
            <a:r>
              <a:rPr lang="pt-PT" sz="2000" b="1" dirty="0" err="1">
                <a:latin typeface="Calibri" pitchFamily="34" charset="0"/>
              </a:rPr>
              <a:t>documents</a:t>
            </a:r>
            <a:r>
              <a:rPr lang="pt-PT" sz="2000" b="1" dirty="0">
                <a:latin typeface="Calibri" pitchFamily="34" charset="0"/>
              </a:rPr>
              <a:t> self-</a:t>
            </a:r>
            <a:r>
              <a:rPr lang="pt-PT" sz="2000" b="1" dirty="0" err="1">
                <a:latin typeface="Calibri" pitchFamily="34" charset="0"/>
              </a:rPr>
              <a:t>archived</a:t>
            </a:r>
            <a:r>
              <a:rPr lang="pt-PT" sz="2000" dirty="0">
                <a:latin typeface="Calibri" pitchFamily="34" charset="0"/>
              </a:rPr>
              <a:t> (</a:t>
            </a:r>
            <a:r>
              <a:rPr lang="pt-PT" sz="2000" dirty="0" err="1">
                <a:latin typeface="Calibri" pitchFamily="34" charset="0"/>
              </a:rPr>
              <a:t>peer-reviewed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journal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articles</a:t>
            </a:r>
            <a:r>
              <a:rPr lang="pt-PT" sz="2000" dirty="0">
                <a:latin typeface="Calibri" pitchFamily="34" charset="0"/>
              </a:rPr>
              <a:t> = 1; </a:t>
            </a:r>
            <a:r>
              <a:rPr lang="pt-PT" sz="2000" dirty="0" err="1">
                <a:latin typeface="Calibri" pitchFamily="34" charset="0"/>
              </a:rPr>
              <a:t>peer-reviewed</a:t>
            </a:r>
            <a:r>
              <a:rPr lang="pt-PT" sz="2000" dirty="0">
                <a:latin typeface="Calibri" pitchFamily="34" charset="0"/>
              </a:rPr>
              <a:t>/</a:t>
            </a:r>
            <a:r>
              <a:rPr lang="pt-PT" sz="2000" dirty="0" err="1">
                <a:latin typeface="Calibri" pitchFamily="34" charset="0"/>
              </a:rPr>
              <a:t>accepted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conference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papers</a:t>
            </a:r>
            <a:r>
              <a:rPr lang="pt-PT" sz="2000" dirty="0">
                <a:latin typeface="Calibri" pitchFamily="34" charset="0"/>
              </a:rPr>
              <a:t> = 0,5; </a:t>
            </a:r>
            <a:r>
              <a:rPr lang="pt-PT" sz="2000" dirty="0" err="1">
                <a:latin typeface="Calibri" pitchFamily="34" charset="0"/>
              </a:rPr>
              <a:t>other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documents</a:t>
            </a:r>
            <a:r>
              <a:rPr lang="pt-PT" sz="2000" dirty="0">
                <a:latin typeface="Calibri" pitchFamily="34" charset="0"/>
              </a:rPr>
              <a:t> = 0,1); </a:t>
            </a:r>
          </a:p>
          <a:p>
            <a:pPr marL="914400" lvl="1" indent="-457200" algn="just">
              <a:lnSpc>
                <a:spcPct val="8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pt-PT" sz="2000" b="1" dirty="0">
                <a:latin typeface="Calibri" pitchFamily="34" charset="0"/>
              </a:rPr>
              <a:t>Date of </a:t>
            </a:r>
            <a:r>
              <a:rPr lang="pt-PT" sz="2000" b="1" dirty="0" err="1">
                <a:latin typeface="Calibri" pitchFamily="34" charset="0"/>
              </a:rPr>
              <a:t>publication</a:t>
            </a:r>
            <a:r>
              <a:rPr lang="pt-PT" sz="2000" dirty="0">
                <a:latin typeface="Calibri" pitchFamily="34" charset="0"/>
              </a:rPr>
              <a:t> (2004 </a:t>
            </a:r>
            <a:r>
              <a:rPr lang="pt-PT" sz="2000" dirty="0" err="1">
                <a:latin typeface="Calibri" pitchFamily="34" charset="0"/>
              </a:rPr>
              <a:t>and</a:t>
            </a:r>
            <a:r>
              <a:rPr lang="pt-PT" sz="2000" dirty="0">
                <a:latin typeface="Calibri" pitchFamily="34" charset="0"/>
              </a:rPr>
              <a:t> 2005 = 1; </a:t>
            </a:r>
            <a:r>
              <a:rPr lang="pt-PT" sz="2000" dirty="0" err="1">
                <a:latin typeface="Calibri" pitchFamily="34" charset="0"/>
              </a:rPr>
              <a:t>previous</a:t>
            </a:r>
            <a:r>
              <a:rPr lang="pt-PT" sz="2000" dirty="0">
                <a:latin typeface="Calibri" pitchFamily="34" charset="0"/>
              </a:rPr>
              <a:t> to 2004 = 0,3); </a:t>
            </a:r>
          </a:p>
          <a:p>
            <a:pPr marL="914400" lvl="1" indent="-457200" algn="just">
              <a:lnSpc>
                <a:spcPct val="80000"/>
              </a:lnSpc>
              <a:buClr>
                <a:srgbClr val="971318"/>
              </a:buClr>
              <a:buFont typeface="Wingdings" charset="2"/>
              <a:buChar char="§"/>
            </a:pPr>
            <a:r>
              <a:rPr lang="pt-PT" sz="2000" b="1" dirty="0">
                <a:latin typeface="Calibri" pitchFamily="34" charset="0"/>
              </a:rPr>
              <a:t>Research </a:t>
            </a:r>
            <a:r>
              <a:rPr lang="pt-PT" sz="2000" b="1" dirty="0" err="1">
                <a:latin typeface="Calibri" pitchFamily="34" charset="0"/>
              </a:rPr>
              <a:t>Center</a:t>
            </a:r>
            <a:r>
              <a:rPr lang="pt-PT" sz="2000" b="1" dirty="0">
                <a:latin typeface="Calibri" pitchFamily="34" charset="0"/>
              </a:rPr>
              <a:t>/</a:t>
            </a:r>
            <a:r>
              <a:rPr lang="pt-PT" sz="2000" b="1" dirty="0" err="1">
                <a:latin typeface="Calibri" pitchFamily="34" charset="0"/>
              </a:rPr>
              <a:t>Department</a:t>
            </a:r>
            <a:r>
              <a:rPr lang="pt-PT" sz="2000" b="1" dirty="0">
                <a:latin typeface="Calibri" pitchFamily="34" charset="0"/>
              </a:rPr>
              <a:t> self-</a:t>
            </a:r>
            <a:r>
              <a:rPr lang="pt-PT" sz="2000" b="1" dirty="0" err="1">
                <a:latin typeface="Calibri" pitchFamily="34" charset="0"/>
              </a:rPr>
              <a:t>archiving</a:t>
            </a:r>
            <a:r>
              <a:rPr lang="pt-PT" sz="2000" b="1" dirty="0">
                <a:latin typeface="Calibri" pitchFamily="34" charset="0"/>
              </a:rPr>
              <a:t> </a:t>
            </a:r>
            <a:r>
              <a:rPr lang="pt-PT" sz="2000" b="1" dirty="0" err="1">
                <a:latin typeface="Calibri" pitchFamily="34" charset="0"/>
              </a:rPr>
              <a:t>policy</a:t>
            </a:r>
            <a:r>
              <a:rPr lang="pt-PT" sz="2000" b="1" dirty="0">
                <a:latin typeface="Calibri" pitchFamily="34" charset="0"/>
              </a:rPr>
              <a:t> </a:t>
            </a:r>
            <a:r>
              <a:rPr lang="pt-PT" sz="2000" dirty="0">
                <a:latin typeface="Calibri" pitchFamily="34" charset="0"/>
              </a:rPr>
              <a:t> (</a:t>
            </a:r>
            <a:r>
              <a:rPr lang="pt-PT" sz="2000" dirty="0" err="1">
                <a:latin typeface="Calibri" pitchFamily="34" charset="0"/>
              </a:rPr>
              <a:t>Departments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that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adopted</a:t>
            </a:r>
            <a:r>
              <a:rPr lang="pt-PT" sz="2000" dirty="0">
                <a:latin typeface="Calibri" pitchFamily="34" charset="0"/>
              </a:rPr>
              <a:t> a self-</a:t>
            </a:r>
            <a:r>
              <a:rPr lang="pt-PT" sz="2000" dirty="0" err="1">
                <a:latin typeface="Calibri" pitchFamily="34" charset="0"/>
              </a:rPr>
              <a:t>archiving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policy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based</a:t>
            </a:r>
            <a:r>
              <a:rPr lang="pt-PT" sz="2000" dirty="0">
                <a:latin typeface="Calibri" pitchFamily="34" charset="0"/>
              </a:rPr>
              <a:t> in </a:t>
            </a:r>
            <a:r>
              <a:rPr lang="pt-PT" sz="2000" dirty="0" err="1">
                <a:latin typeface="Calibri" pitchFamily="34" charset="0"/>
              </a:rPr>
              <a:t>the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model</a:t>
            </a:r>
            <a:r>
              <a:rPr lang="pt-PT" sz="2000" dirty="0">
                <a:latin typeface="Calibri" pitchFamily="34" charset="0"/>
              </a:rPr>
              <a:t> of </a:t>
            </a:r>
            <a:r>
              <a:rPr lang="pt-PT" sz="2000" dirty="0" err="1">
                <a:latin typeface="Calibri" pitchFamily="34" charset="0"/>
              </a:rPr>
              <a:t>university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policy</a:t>
            </a:r>
            <a:r>
              <a:rPr lang="pt-PT" sz="2000" dirty="0">
                <a:latin typeface="Calibri" pitchFamily="34" charset="0"/>
              </a:rPr>
              <a:t> = 1; </a:t>
            </a:r>
            <a:r>
              <a:rPr lang="pt-PT" sz="2000" dirty="0" err="1">
                <a:latin typeface="Calibri" pitchFamily="34" charset="0"/>
              </a:rPr>
              <a:t>Departments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without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that</a:t>
            </a:r>
            <a:r>
              <a:rPr lang="pt-PT" sz="2000" dirty="0">
                <a:latin typeface="Calibri" pitchFamily="34" charset="0"/>
              </a:rPr>
              <a:t> </a:t>
            </a:r>
            <a:r>
              <a:rPr lang="pt-PT" sz="2000" dirty="0" err="1">
                <a:latin typeface="Calibri" pitchFamily="34" charset="0"/>
              </a:rPr>
              <a:t>policy</a:t>
            </a:r>
            <a:r>
              <a:rPr lang="pt-PT" sz="2000" dirty="0">
                <a:latin typeface="Calibri" pitchFamily="34" charset="0"/>
              </a:rPr>
              <a:t> = 0,3).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US" sz="4000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Self-archiving incentive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21625" cy="4751387"/>
          </a:xfrm>
        </p:spPr>
        <p:txBody>
          <a:bodyPr/>
          <a:lstStyle/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r>
              <a:rPr lang="en-GB" sz="2800" dirty="0">
                <a:latin typeface="Calibri" pitchFamily="34" charset="0"/>
              </a:rPr>
              <a:t>In 2006, there </a:t>
            </a:r>
            <a:r>
              <a:rPr lang="en-GB" sz="2800" dirty="0" smtClean="0">
                <a:latin typeface="Calibri" pitchFamily="34" charset="0"/>
              </a:rPr>
              <a:t>was </a:t>
            </a:r>
            <a:r>
              <a:rPr lang="en-GB" sz="2800" dirty="0">
                <a:latin typeface="Calibri" pitchFamily="34" charset="0"/>
              </a:rPr>
              <a:t>also </a:t>
            </a:r>
            <a:r>
              <a:rPr lang="en-GB" sz="2800" dirty="0" smtClean="0">
                <a:latin typeface="Calibri" pitchFamily="34" charset="0"/>
              </a:rPr>
              <a:t>a </a:t>
            </a:r>
            <a:r>
              <a:rPr lang="en-GB" sz="2800" dirty="0">
                <a:latin typeface="Calibri" pitchFamily="34" charset="0"/>
              </a:rPr>
              <a:t>financial supplement, but it’s value </a:t>
            </a:r>
            <a:r>
              <a:rPr lang="en-GB" sz="2800" dirty="0" smtClean="0">
                <a:latin typeface="Calibri" pitchFamily="34" charset="0"/>
              </a:rPr>
              <a:t>was significantly </a:t>
            </a:r>
            <a:r>
              <a:rPr lang="en-GB" sz="2800" dirty="0">
                <a:latin typeface="Calibri" pitchFamily="34" charset="0"/>
              </a:rPr>
              <a:t>smaller (around 1/3</a:t>
            </a:r>
            <a:r>
              <a:rPr lang="en-GB" sz="2800" dirty="0" smtClean="0">
                <a:latin typeface="Calibri" pitchFamily="34" charset="0"/>
              </a:rPr>
              <a:t>)</a:t>
            </a: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 smtClean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 smtClean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r>
              <a:rPr lang="en-GB" sz="2800" dirty="0" smtClean="0">
                <a:latin typeface="Calibri" pitchFamily="34" charset="0"/>
              </a:rPr>
              <a:t>The incentive disappeared after 2006</a:t>
            </a:r>
            <a:endParaRPr lang="en-US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dirty="0"/>
          </a:p>
          <a:p>
            <a:pPr lvl="1">
              <a:buFontTx/>
              <a:buNone/>
            </a:pPr>
            <a:endParaRPr lang="es-ES" dirty="0">
              <a:latin typeface="NewsGot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Results</a:t>
            </a:r>
            <a:endParaRPr lang="en-GB" sz="3200" b="1" u="sng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13" name="Gráfico 12"/>
          <p:cNvGraphicFramePr/>
          <p:nvPr/>
        </p:nvGraphicFramePr>
        <p:xfrm>
          <a:off x="1024759" y="1229710"/>
          <a:ext cx="7551681" cy="491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461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But…</a:t>
            </a:r>
            <a:endParaRPr lang="en-US" sz="4000" dirty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21625" cy="4751387"/>
          </a:xfrm>
        </p:spPr>
        <p:txBody>
          <a:bodyPr/>
          <a:lstStyle/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r>
              <a:rPr lang="en-GB" sz="2800" dirty="0" smtClean="0">
                <a:latin typeface="Calibri" pitchFamily="34" charset="0"/>
              </a:rPr>
              <a:t>Not having the incentive, and no enforcement /monitoring authority from 2007 to 2010...</a:t>
            </a:r>
            <a:endParaRPr lang="en-US" sz="2800" dirty="0">
              <a:latin typeface="Calibri" pitchFamily="34" charset="0"/>
            </a:endParaRPr>
          </a:p>
          <a:p>
            <a:pPr algn="just">
              <a:buClr>
                <a:srgbClr val="971318"/>
              </a:buClr>
              <a:buFont typeface="Wingdings" charset="2"/>
              <a:buChar char="§"/>
            </a:pPr>
            <a:endParaRPr lang="en-GB" dirty="0"/>
          </a:p>
          <a:p>
            <a:pPr lvl="1">
              <a:buFontTx/>
              <a:buNone/>
            </a:pPr>
            <a:endParaRPr lang="es-ES" dirty="0">
              <a:latin typeface="NewsGotT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Results</a:t>
            </a:r>
            <a:endParaRPr lang="en-GB" sz="3200" b="1" u="sng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Gráfico 5"/>
          <p:cNvGraphicFramePr/>
          <p:nvPr/>
        </p:nvGraphicFramePr>
        <p:xfrm>
          <a:off x="1403132" y="1229711"/>
          <a:ext cx="6400800" cy="5013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461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2664372" y="111959"/>
            <a:ext cx="62155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pt-PT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Upgrade of UMinho OA </a:t>
            </a:r>
            <a:r>
              <a:rPr lang="pt-PT" sz="3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policy</a:t>
            </a:r>
            <a:r>
              <a:rPr lang="pt-PT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(2010)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rcRect b="7545"/>
          <a:stretch>
            <a:fillRect/>
          </a:stretch>
        </p:blipFill>
        <p:spPr bwMode="auto">
          <a:xfrm>
            <a:off x="2423836" y="1200348"/>
            <a:ext cx="4696905" cy="56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15" y="3460"/>
            <a:ext cx="2520000" cy="10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05691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slide_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11188" y="2700338"/>
            <a:ext cx="4032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PT" sz="24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University</a:t>
            </a:r>
            <a:r>
              <a:rPr lang="pt-PT" sz="24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of </a:t>
            </a:r>
            <a:r>
              <a:rPr lang="pt-PT" sz="2400" b="1" dirty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Minho 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11188" y="3429000"/>
            <a:ext cx="32400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An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Open Access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pioneer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endParaRPr lang="pt-PT" sz="2000" b="1" dirty="0">
              <a:solidFill>
                <a:srgbClr val="67000C"/>
              </a:solidFill>
              <a:latin typeface="Arial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PT" sz="2000" b="1" dirty="0">
                <a:solidFill>
                  <a:srgbClr val="67000C"/>
                </a:solidFill>
                <a:latin typeface="Arial"/>
                <a:cs typeface="Times New Roman" pitchFamily="18" charset="0"/>
              </a:rPr>
              <a:t>[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cs typeface="Times New Roman" pitchFamily="18" charset="0"/>
              </a:rPr>
              <a:t>2003-2012]</a:t>
            </a:r>
            <a:endParaRPr lang="pt-PT" sz="2000" b="1" dirty="0">
              <a:solidFill>
                <a:srgbClr val="67000C"/>
              </a:solidFill>
              <a:latin typeface="Arial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11188" y="5159375"/>
            <a:ext cx="32400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OA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was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integrated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in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the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University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Action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Plan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for 2009-2013</a:t>
            </a:r>
            <a:endParaRPr lang="pt-PT" sz="2000" b="1" dirty="0">
              <a:solidFill>
                <a:srgbClr val="67000C"/>
              </a:solidFill>
              <a:latin typeface="Arial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8176" y="4881193"/>
            <a:ext cx="3653076" cy="153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ent Arrow 18"/>
          <p:cNvSpPr/>
          <p:nvPr/>
        </p:nvSpPr>
        <p:spPr bwMode="auto">
          <a:xfrm rot="5400000">
            <a:off x="5903119" y="3177382"/>
            <a:ext cx="1728787" cy="1079500"/>
          </a:xfrm>
          <a:prstGeom prst="bentArrow">
            <a:avLst>
              <a:gd name="adj1" fmla="val 25000"/>
              <a:gd name="adj2" fmla="val 2681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3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6264332" cy="1143000"/>
          </a:xfrm>
        </p:spPr>
        <p:txBody>
          <a:bodyPr/>
          <a:lstStyle/>
          <a:p>
            <a:pPr eaLnBrk="1" hangingPunct="1"/>
            <a:r>
              <a:rPr lang="pt-PT" dirty="0" smtClean="0">
                <a:latin typeface="Calibri" pitchFamily="34" charset="0"/>
                <a:cs typeface="Calibri" pitchFamily="34" charset="0"/>
              </a:rPr>
              <a:t>Agenda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96752"/>
            <a:ext cx="7993062" cy="5184576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Introduction – University of Minho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Open Access @UMinho</a:t>
            </a:r>
          </a:p>
          <a:p>
            <a:pPr lvl="2"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Open Access Policy @UMinho: incentive and mandate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2004 policy - results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The policy upgrade in 2010 – current results</a:t>
            </a:r>
          </a:p>
          <a:p>
            <a:pPr lvl="1" eaLnBrk="1" hangingPunct="1">
              <a:buClr>
                <a:srgbClr val="C00000"/>
              </a:buClr>
              <a:buFont typeface="Wingdings" pitchFamily="2" charset="2"/>
              <a:buChar char="§"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Future directions</a:t>
            </a:r>
          </a:p>
          <a:p>
            <a:pPr eaLnBrk="1" hangingPunct="1"/>
            <a:endParaRPr lang="pt-PT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826262" y="1861079"/>
            <a:ext cx="8053661" cy="445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pt-PT" sz="2000" b="1" dirty="0" smtClean="0">
              <a:solidFill>
                <a:srgbClr val="67000C"/>
              </a:solidFill>
              <a:latin typeface="Arial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The number and percentage of UMinho research output was decreasing since 2007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Open </a:t>
            </a:r>
            <a:r>
              <a:rPr lang="en-US" sz="2400" b="1" dirty="0" err="1" smtClean="0">
                <a:latin typeface="Calibri" pitchFamily="34" charset="0"/>
              </a:rPr>
              <a:t>Acces</a:t>
            </a:r>
            <a:r>
              <a:rPr lang="en-US" sz="2400" b="1" dirty="0" smtClean="0">
                <a:latin typeface="Calibri" pitchFamily="34" charset="0"/>
              </a:rPr>
              <a:t> is seen as a relevant factor on the visibility strategy of University of Minho</a:t>
            </a: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400" b="1" dirty="0" smtClean="0">
                <a:latin typeface="Calibri" pitchFamily="34" charset="0"/>
              </a:rPr>
              <a:t>To continue and improve the UMinho Open Access experience, maintaining UMinho has an OA frontline institution;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97426" y="111959"/>
            <a:ext cx="628249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pt-PT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Upgrade of UMinho OA </a:t>
            </a:r>
            <a:r>
              <a:rPr lang="pt-PT" sz="32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policy</a:t>
            </a:r>
            <a:r>
              <a:rPr lang="pt-PT" sz="32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(2010)</a:t>
            </a:r>
          </a:p>
          <a:p>
            <a:pPr algn="r" eaLnBrk="0" hangingPunct="0"/>
            <a:endParaRPr lang="pt-PT" sz="28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r" eaLnBrk="0" hangingPunct="0"/>
            <a:r>
              <a:rPr lang="pt-PT" sz="36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Why</a:t>
            </a:r>
            <a:r>
              <a:rPr lang="pt-PT" sz="36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715" y="3460"/>
            <a:ext cx="2520000" cy="10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8193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09749" y="1599980"/>
            <a:ext cx="7925766" cy="475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defRPr/>
            </a:pPr>
            <a:r>
              <a:rPr lang="en-US" sz="2800" kern="0" dirty="0" smtClean="0">
                <a:latin typeface="Calibri" pitchFamily="34" charset="0"/>
              </a:rPr>
              <a:t>Minho </a:t>
            </a:r>
            <a:r>
              <a:rPr lang="en-US" sz="2800" kern="0" dirty="0" err="1" smtClean="0">
                <a:latin typeface="Calibri" pitchFamily="34" charset="0"/>
              </a:rPr>
              <a:t>Univeristy</a:t>
            </a:r>
            <a:r>
              <a:rPr lang="en-US" sz="2800" kern="0" dirty="0" smtClean="0">
                <a:latin typeface="Calibri" pitchFamily="34" charset="0"/>
              </a:rPr>
              <a:t> requires: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defRPr/>
            </a:pPr>
            <a:endParaRPr lang="en-US" sz="2800" kern="0" dirty="0" smtClean="0"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defRPr/>
            </a:pPr>
            <a:r>
              <a:rPr lang="en-US" sz="2800" kern="0" dirty="0" smtClean="0">
                <a:latin typeface="Calibri" pitchFamily="34" charset="0"/>
              </a:rPr>
              <a:t>All academic staff to </a:t>
            </a:r>
            <a:r>
              <a:rPr lang="en-US" sz="2800" b="1" kern="0" dirty="0" smtClean="0">
                <a:latin typeface="Calibri" pitchFamily="34" charset="0"/>
              </a:rPr>
              <a:t>mandatory deposit into RepositóriUM of a copy of all peer reviewed publications</a:t>
            </a:r>
            <a:r>
              <a:rPr lang="en-US" sz="2800" kern="0" dirty="0" smtClean="0">
                <a:latin typeface="Calibri" pitchFamily="34" charset="0"/>
              </a:rPr>
              <a:t> dated after January 2011;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defRPr/>
            </a:pPr>
            <a:endParaRPr lang="en-US" sz="2800" kern="0" dirty="0" smtClean="0">
              <a:latin typeface="Calibri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0000"/>
              </a:buClr>
              <a:defRPr/>
            </a:pPr>
            <a:r>
              <a:rPr lang="en-US" sz="2800" dirty="0" smtClean="0">
                <a:latin typeface="Calibri" pitchFamily="34" charset="0"/>
              </a:rPr>
              <a:t>From January 2011,</a:t>
            </a:r>
            <a:r>
              <a:rPr lang="en-US" sz="2800" b="1" dirty="0" smtClean="0">
                <a:latin typeface="Calibri" pitchFamily="34" charset="0"/>
              </a:rPr>
              <a:t> all official publication lists or reports, </a:t>
            </a:r>
            <a:r>
              <a:rPr lang="en-US" sz="2800" dirty="0" smtClean="0">
                <a:latin typeface="Calibri" pitchFamily="34" charset="0"/>
              </a:rPr>
              <a:t>from individual researchers and research units, submitted internally at UMinho,</a:t>
            </a:r>
            <a:r>
              <a:rPr lang="en-US" sz="2800" b="1" dirty="0" smtClean="0">
                <a:latin typeface="Calibri" pitchFamily="34" charset="0"/>
              </a:rPr>
              <a:t> must contain a link to the version archived at RepositóriUM</a:t>
            </a:r>
            <a:endParaRPr lang="en-US" sz="2800" kern="0" dirty="0" smtClean="0">
              <a:latin typeface="Calibri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/>
            </a:pPr>
            <a:endParaRPr lang="pt-PT" sz="2400" kern="0" dirty="0">
              <a:solidFill>
                <a:srgbClr val="67000C"/>
              </a:solidFill>
              <a:latin typeface="NewsGotT" pitchFamily="2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597426" y="111959"/>
            <a:ext cx="6282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pt-PT" sz="2400" b="1" dirty="0" smtClean="0">
                <a:ea typeface="Calibri" pitchFamily="34" charset="0"/>
                <a:cs typeface="Times New Roman" pitchFamily="18" charset="0"/>
              </a:rPr>
              <a:t>UMinho </a:t>
            </a:r>
            <a:r>
              <a:rPr lang="pt-PT" sz="2400" b="1" dirty="0" err="1" smtClean="0">
                <a:ea typeface="Calibri" pitchFamily="34" charset="0"/>
                <a:cs typeface="Times New Roman" pitchFamily="18" charset="0"/>
              </a:rPr>
              <a:t>upgraded</a:t>
            </a:r>
            <a:r>
              <a:rPr lang="pt-PT" sz="2400" b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pt-PT" sz="2400" b="1" dirty="0" err="1" smtClean="0">
                <a:ea typeface="Calibri" pitchFamily="34" charset="0"/>
                <a:cs typeface="Times New Roman" pitchFamily="18" charset="0"/>
              </a:rPr>
              <a:t>policy</a:t>
            </a:r>
            <a:r>
              <a:rPr lang="pt-PT" sz="2400" b="1" dirty="0" smtClean="0">
                <a:ea typeface="Calibri" pitchFamily="34" charset="0"/>
                <a:cs typeface="Times New Roman" pitchFamily="18" charset="0"/>
              </a:rPr>
              <a:t> (RT-98/2010)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715" y="3460"/>
            <a:ext cx="2520000" cy="10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0111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93766" y="150608"/>
            <a:ext cx="6119007" cy="1043492"/>
          </a:xfrm>
        </p:spPr>
        <p:txBody>
          <a:bodyPr/>
          <a:lstStyle/>
          <a:p>
            <a:pPr algn="l"/>
            <a:r>
              <a:rPr lang="pt-PT" sz="3200" b="1" dirty="0" err="1" smtClean="0">
                <a:latin typeface="Calibri" pitchFamily="34" charset="0"/>
              </a:rPr>
              <a:t>Policy</a:t>
            </a:r>
            <a:r>
              <a:rPr lang="pt-PT" sz="3200" b="1" dirty="0" smtClean="0">
                <a:latin typeface="Calibri" pitchFamily="34" charset="0"/>
              </a:rPr>
              <a:t> </a:t>
            </a:r>
            <a:r>
              <a:rPr lang="pt-PT" sz="3200" b="1" dirty="0" err="1" smtClean="0">
                <a:latin typeface="Calibri" pitchFamily="34" charset="0"/>
              </a:rPr>
              <a:t>monitoring</a:t>
            </a:r>
            <a:endParaRPr lang="pt-PT" sz="3200" b="1" dirty="0">
              <a:latin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569" t="19118" r="23847" b="14812"/>
          <a:stretch>
            <a:fillRect/>
          </a:stretch>
        </p:blipFill>
        <p:spPr bwMode="auto">
          <a:xfrm>
            <a:off x="677730" y="1258439"/>
            <a:ext cx="7799298" cy="518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16797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  <a:latin typeface="NewsGotT" pitchFamily="2" charset="0"/>
                <a:ea typeface="Calibri" pitchFamily="34" charset="0"/>
                <a:cs typeface="Calibri" pitchFamily="34" charset="0"/>
              </a:rPr>
              <a:t>Monitoring policy compliance</a:t>
            </a:r>
            <a:endParaRPr lang="en-GB" sz="3200" b="1" u="sng" dirty="0" smtClean="0">
              <a:solidFill>
                <a:srgbClr val="FF0000"/>
              </a:solidFill>
              <a:latin typeface="NewsGotT" pitchFamily="2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270" y="1436194"/>
            <a:ext cx="7920639" cy="476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93043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  <a:latin typeface="NewsGotT" pitchFamily="2" charset="0"/>
                <a:ea typeface="Calibri" pitchFamily="34" charset="0"/>
                <a:cs typeface="Calibri" pitchFamily="34" charset="0"/>
              </a:rPr>
              <a:t>Monitoring policy compliance</a:t>
            </a:r>
            <a:endParaRPr lang="en-GB" sz="3200" b="1" u="sng" dirty="0" smtClean="0">
              <a:solidFill>
                <a:srgbClr val="FF0000"/>
              </a:solidFill>
              <a:latin typeface="NewsGotT" pitchFamily="2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101" y="1749972"/>
            <a:ext cx="7472266" cy="449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930438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8300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Results</a:t>
            </a:r>
            <a:endParaRPr lang="en-GB" sz="3600" b="1" u="sng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40772108"/>
              </p:ext>
            </p:extLst>
          </p:nvPr>
        </p:nvGraphicFramePr>
        <p:xfrm>
          <a:off x="1135117" y="1008993"/>
          <a:ext cx="7220607" cy="534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461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611188" y="115888"/>
            <a:ext cx="61214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RepositóriUM document types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93460748"/>
              </p:ext>
            </p:extLst>
          </p:nvPr>
        </p:nvGraphicFramePr>
        <p:xfrm>
          <a:off x="734291" y="1336964"/>
          <a:ext cx="7770090" cy="4662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611188" y="115888"/>
            <a:ext cx="61214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Access type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05125846"/>
              </p:ext>
            </p:extLst>
          </p:nvPr>
        </p:nvGraphicFramePr>
        <p:xfrm>
          <a:off x="789709" y="1447799"/>
          <a:ext cx="7770092" cy="4662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611188" y="115888"/>
            <a:ext cx="61214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941332" y="1334977"/>
          <a:ext cx="7288267" cy="506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830043"/>
          </a:xfrm>
        </p:spPr>
        <p:txBody>
          <a:bodyPr/>
          <a:lstStyle/>
          <a:p>
            <a:pPr algn="l"/>
            <a:r>
              <a:rPr lang="en-GB" sz="36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Results</a:t>
            </a:r>
            <a:endParaRPr lang="en-GB" sz="3600" b="1" u="sng" dirty="0" smtClean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40610138"/>
              </p:ext>
            </p:extLst>
          </p:nvPr>
        </p:nvGraphicFramePr>
        <p:xfrm>
          <a:off x="851339" y="1008993"/>
          <a:ext cx="7297291" cy="5458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461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slide_1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5" descr="http://nelsoncbaptista.no.sapo.pt/images/mapa_portugal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2708275"/>
            <a:ext cx="214788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5" descr="C:\Pool2\PORTUGAL.JPG"/>
          <p:cNvPicPr>
            <a:picLocks noChangeAspect="1" noChangeArrowheads="1"/>
          </p:cNvPicPr>
          <p:nvPr/>
        </p:nvPicPr>
        <p:blipFill>
          <a:blip r:embed="rId6" cstate="print"/>
          <a:srcRect l="1457" b="5261"/>
          <a:stretch>
            <a:fillRect/>
          </a:stretch>
        </p:blipFill>
        <p:spPr bwMode="auto">
          <a:xfrm>
            <a:off x="3779838" y="2708275"/>
            <a:ext cx="511333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4215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53975"/>
            <a:ext cx="6318250" cy="1143000"/>
          </a:xfrm>
        </p:spPr>
        <p:txBody>
          <a:bodyPr/>
          <a:lstStyle/>
          <a:p>
            <a:pPr algn="l"/>
            <a:r>
              <a:rPr lang="en-GB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Last year traffic origins 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40573160"/>
              </p:ext>
            </p:extLst>
          </p:nvPr>
        </p:nvGraphicFramePr>
        <p:xfrm>
          <a:off x="689198" y="1339211"/>
          <a:ext cx="7902686" cy="495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53975"/>
            <a:ext cx="6111875" cy="1143000"/>
          </a:xfrm>
        </p:spPr>
        <p:txBody>
          <a:bodyPr/>
          <a:lstStyle/>
          <a:p>
            <a:pPr algn="l"/>
            <a:r>
              <a:rPr lang="pt-PT" sz="3200" b="1" dirty="0" smtClean="0">
                <a:solidFill>
                  <a:schemeClr val="tx1"/>
                </a:solidFill>
                <a:latin typeface="NewsGotT" pitchFamily="2" charset="0"/>
                <a:cs typeface="Arial" charset="0"/>
              </a:rPr>
              <a:t>Downloads </a:t>
            </a:r>
            <a:r>
              <a:rPr lang="pt-PT" sz="3200" b="1" dirty="0" err="1" smtClean="0">
                <a:solidFill>
                  <a:schemeClr val="tx1"/>
                </a:solidFill>
                <a:latin typeface="NewsGotT" pitchFamily="2" charset="0"/>
                <a:cs typeface="Arial" charset="0"/>
              </a:rPr>
              <a:t>origins</a:t>
            </a:r>
            <a:endParaRPr lang="pt-PT" sz="3200" b="1" dirty="0" smtClean="0">
              <a:solidFill>
                <a:schemeClr val="tx1"/>
              </a:solidFill>
              <a:latin typeface="NewsGotT" pitchFamily="2" charset="0"/>
              <a:cs typeface="Arial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49421861"/>
              </p:ext>
            </p:extLst>
          </p:nvPr>
        </p:nvGraphicFramePr>
        <p:xfrm>
          <a:off x="685382" y="1735503"/>
          <a:ext cx="7912378" cy="416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slide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2632513"/>
            <a:ext cx="2952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PT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Future </a:t>
            </a:r>
            <a:r>
              <a:rPr lang="pt-PT" sz="2400" b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directions</a:t>
            </a:r>
            <a:endParaRPr lang="pt-PT" sz="24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0" hangingPunct="0">
              <a:defRPr/>
            </a:pPr>
            <a:endParaRPr lang="pt-PT" sz="2400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85090" y="2685635"/>
            <a:ext cx="6258910" cy="42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r>
              <a:rPr lang="pt-PT" sz="2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 Access</a:t>
            </a:r>
            <a:r>
              <a:rPr lang="pt-PT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2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is</a:t>
            </a:r>
            <a:r>
              <a:rPr lang="pt-PT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2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again</a:t>
            </a:r>
            <a:r>
              <a:rPr lang="pt-PT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2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part</a:t>
            </a:r>
            <a:r>
              <a:rPr lang="pt-PT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of </a:t>
            </a:r>
            <a:r>
              <a:rPr lang="pt-PT" sz="2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UMinho </a:t>
            </a:r>
            <a:r>
              <a:rPr lang="pt-PT" sz="22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Strategic</a:t>
            </a:r>
            <a:r>
              <a:rPr lang="pt-PT" sz="2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200" b="1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Plan</a:t>
            </a:r>
            <a:r>
              <a:rPr lang="pt-PT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(2013-2020)</a:t>
            </a:r>
          </a:p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endParaRPr lang="pt-PT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RepositóriUM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will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be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only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information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source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about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publication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output, for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University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Information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System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that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will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support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all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reporting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, management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evaluation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activities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in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University</a:t>
            </a:r>
            <a:endParaRPr lang="pt-PT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endParaRPr lang="pt-PT" sz="20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Experimenting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with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research data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curation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PT" sz="20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and</a:t>
            </a:r>
            <a:r>
              <a:rPr lang="pt-PT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access</a:t>
            </a:r>
          </a:p>
          <a:p>
            <a:pPr eaLnBrk="0" hangingPunct="0">
              <a:lnSpc>
                <a:spcPct val="120000"/>
              </a:lnSpc>
              <a:spcAft>
                <a:spcPts val="600"/>
              </a:spcAft>
              <a:defRPr/>
            </a:pPr>
            <a:endParaRPr lang="pt-PT" sz="2000" b="1" dirty="0" smtClean="0">
              <a:solidFill>
                <a:srgbClr val="800000"/>
              </a:solidFill>
              <a:latin typeface="Arial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131" y="5245150"/>
            <a:ext cx="2331699" cy="97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64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  <a:noFill/>
          <a:ln/>
        </p:spPr>
        <p:txBody>
          <a:bodyPr anchor="ctr"/>
          <a:lstStyle/>
          <a:p>
            <a:pPr algn="l">
              <a:defRPr/>
            </a:pPr>
            <a:r>
              <a:rPr lang="pt-PT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 final </a:t>
            </a:r>
            <a:r>
              <a:rPr lang="pt-PT" sz="3200" b="1" dirty="0" err="1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invitation</a:t>
            </a:r>
            <a:endParaRPr lang="en-US" sz="3200" b="1" dirty="0">
              <a:solidFill>
                <a:schemeClr val="tx1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3768" y="1232034"/>
            <a:ext cx="7863840" cy="521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5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tabLst/>
              <a:defRPr/>
            </a:pPr>
            <a:endParaRPr kumimoji="0" lang="pt-PT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NewsGotT" pitchFamily="2" charset="0"/>
            </a:endParaRPr>
          </a:p>
        </p:txBody>
      </p:sp>
      <p:pic>
        <p:nvPicPr>
          <p:cNvPr id="20" name="Picture 3" descr="C:\Users\Utilizador\Dropbox\PROA\UMinhoOAconference\logo UMinho OA Seminar\OA-seminar-destaq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225" y="2490947"/>
            <a:ext cx="6770152" cy="3385076"/>
          </a:xfrm>
          <a:prstGeom prst="rect">
            <a:avLst/>
          </a:prstGeom>
          <a:noFill/>
        </p:spPr>
      </p:pic>
      <p:sp>
        <p:nvSpPr>
          <p:cNvPr id="21" name="Rectângulo 20"/>
          <p:cNvSpPr/>
          <p:nvPr/>
        </p:nvSpPr>
        <p:spPr>
          <a:xfrm>
            <a:off x="425669" y="1210572"/>
            <a:ext cx="82434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3800" dirty="0" err="1" smtClean="0">
                <a:latin typeface="Calibri" pitchFamily="34" charset="0"/>
              </a:rPr>
              <a:t>Join</a:t>
            </a:r>
            <a:r>
              <a:rPr lang="es-ES" sz="3800" dirty="0" smtClean="0">
                <a:latin typeface="Calibri" pitchFamily="34" charset="0"/>
              </a:rPr>
              <a:t> </a:t>
            </a:r>
            <a:r>
              <a:rPr lang="es-ES" sz="3800" dirty="0" err="1" smtClean="0">
                <a:latin typeface="Calibri" pitchFamily="34" charset="0"/>
              </a:rPr>
              <a:t>us</a:t>
            </a:r>
            <a:r>
              <a:rPr lang="es-ES" sz="3800" dirty="0" smtClean="0">
                <a:latin typeface="Calibri" pitchFamily="34" charset="0"/>
              </a:rPr>
              <a:t> at UMinho in 7-8 </a:t>
            </a:r>
            <a:r>
              <a:rPr lang="es-ES" sz="3800" dirty="0" err="1" smtClean="0">
                <a:latin typeface="Calibri" pitchFamily="34" charset="0"/>
              </a:rPr>
              <a:t>February</a:t>
            </a:r>
            <a:r>
              <a:rPr lang="es-ES" sz="3800" dirty="0" smtClean="0">
                <a:latin typeface="Calibri" pitchFamily="34" charset="0"/>
              </a:rPr>
              <a:t> 2013</a:t>
            </a:r>
          </a:p>
          <a:p>
            <a:pPr marL="0" indent="0" algn="ctr">
              <a:buNone/>
            </a:pPr>
            <a:r>
              <a:rPr lang="es-ES" sz="4000" dirty="0" err="1" smtClean="0">
                <a:latin typeface="Calibri" pitchFamily="34" charset="0"/>
              </a:rPr>
              <a:t>Registration</a:t>
            </a:r>
            <a:r>
              <a:rPr lang="es-ES" sz="4000" dirty="0" smtClean="0">
                <a:latin typeface="Calibri" pitchFamily="34" charset="0"/>
              </a:rPr>
              <a:t> </a:t>
            </a:r>
            <a:r>
              <a:rPr lang="es-ES" sz="4000" dirty="0" err="1" smtClean="0">
                <a:latin typeface="Calibri" pitchFamily="34" charset="0"/>
              </a:rPr>
              <a:t>is</a:t>
            </a:r>
            <a:r>
              <a:rPr lang="es-ES" sz="4000" dirty="0" smtClean="0">
                <a:latin typeface="Calibri" pitchFamily="34" charset="0"/>
              </a:rPr>
              <a:t> </a:t>
            </a:r>
            <a:r>
              <a:rPr lang="es-ES" sz="4000" dirty="0" err="1" smtClean="0">
                <a:latin typeface="Calibri" pitchFamily="34" charset="0"/>
              </a:rPr>
              <a:t>closing</a:t>
            </a:r>
            <a:r>
              <a:rPr lang="es-ES" sz="4000" dirty="0" smtClean="0">
                <a:latin typeface="Calibri" pitchFamily="34" charset="0"/>
              </a:rPr>
              <a:t> </a:t>
            </a:r>
            <a:r>
              <a:rPr lang="es-ES" sz="4000" dirty="0" err="1" smtClean="0">
                <a:latin typeface="Calibri" pitchFamily="34" charset="0"/>
              </a:rPr>
              <a:t>today</a:t>
            </a:r>
            <a:r>
              <a:rPr lang="es-ES" sz="4000" dirty="0" smtClean="0">
                <a:latin typeface="Calibri" pitchFamily="34" charset="0"/>
              </a:rPr>
              <a:t>!</a:t>
            </a:r>
            <a:endParaRPr lang="es-ES" dirty="0" smtClean="0">
              <a:latin typeface="Calibri" pitchFamily="34" charset="0"/>
            </a:endParaRPr>
          </a:p>
        </p:txBody>
      </p:sp>
      <p:sp>
        <p:nvSpPr>
          <p:cNvPr id="22" name="Rectângulo 21"/>
          <p:cNvSpPr/>
          <p:nvPr/>
        </p:nvSpPr>
        <p:spPr>
          <a:xfrm>
            <a:off x="2220016" y="5687988"/>
            <a:ext cx="46844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400" b="1" dirty="0" smtClean="0">
                <a:solidFill>
                  <a:srgbClr val="C00000"/>
                </a:solidFill>
                <a:latin typeface="Calibri" pitchFamily="34" charset="0"/>
                <a:hlinkClick r:id="rId3"/>
              </a:rPr>
              <a:t>http://goo.gl/ftchK</a:t>
            </a:r>
            <a:endParaRPr lang="pt-PT" sz="44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6121400" cy="1081087"/>
          </a:xfrm>
          <a:noFill/>
          <a:ln/>
        </p:spPr>
        <p:txBody>
          <a:bodyPr anchor="ctr"/>
          <a:lstStyle/>
          <a:p>
            <a:pPr algn="l">
              <a:defRPr/>
            </a:pPr>
            <a:r>
              <a:rPr lang="pt-PT" sz="3200" b="1" dirty="0" err="1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Thank</a:t>
            </a:r>
            <a:r>
              <a:rPr lang="pt-PT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PT" sz="3200" b="1" dirty="0" err="1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you</a:t>
            </a:r>
            <a:r>
              <a:rPr lang="pt-PT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!</a:t>
            </a:r>
            <a:endParaRPr lang="en-US" sz="3200" b="1" dirty="0">
              <a:solidFill>
                <a:schemeClr val="tx1"/>
              </a:solidFill>
              <a:effectLst/>
              <a:latin typeface="Calibri" pitchFamily="34" charset="0"/>
              <a:cs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673768" y="1232034"/>
            <a:ext cx="7863840" cy="521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55000"/>
              </a:lnSpc>
              <a:spcBef>
                <a:spcPct val="20000"/>
              </a:spcBef>
              <a:spcAft>
                <a:spcPct val="0"/>
              </a:spcAft>
              <a:buClr>
                <a:srgbClr val="971318"/>
              </a:buClr>
              <a:buSzTx/>
              <a:tabLst/>
              <a:defRPr/>
            </a:pPr>
            <a:endParaRPr kumimoji="0" lang="pt-PT" sz="2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NewsGotT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54" t="12141" r="2165" b="6118"/>
          <a:stretch>
            <a:fillRect/>
          </a:stretch>
        </p:blipFill>
        <p:spPr bwMode="auto">
          <a:xfrm>
            <a:off x="1397010" y="1710471"/>
            <a:ext cx="6305466" cy="3969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858838" y="5842501"/>
            <a:ext cx="8285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https://repositorium.sdum.uminho.pt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slide_0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30" descr="gualt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0363" y="2565400"/>
            <a:ext cx="3444875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1" descr="azure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5513" y="4941888"/>
            <a:ext cx="28797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539750" y="2708275"/>
            <a:ext cx="41036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1974 (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39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years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)</a:t>
            </a:r>
            <a:endParaRPr lang="pt-PT" sz="2000" b="1" dirty="0">
              <a:solidFill>
                <a:srgbClr val="67000C"/>
              </a:solidFill>
              <a:latin typeface="Calibri" pitchFamily="34" charset="0"/>
            </a:endParaRPr>
          </a:p>
          <a:p>
            <a:pPr>
              <a:defRPr/>
            </a:pPr>
            <a:endParaRPr lang="pt-PT" sz="2000" dirty="0">
              <a:solidFill>
                <a:srgbClr val="67000C"/>
              </a:solidFill>
              <a:latin typeface="Calibri" pitchFamily="34" charset="0"/>
            </a:endParaRPr>
          </a:p>
          <a:p>
            <a:pPr>
              <a:defRPr/>
            </a:pPr>
            <a:endParaRPr lang="pt-PT" sz="2000" dirty="0">
              <a:solidFill>
                <a:srgbClr val="67000C"/>
              </a:solidFill>
              <a:latin typeface="Calibri" pitchFamily="34" charset="0"/>
            </a:endParaRPr>
          </a:p>
          <a:p>
            <a:pPr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2 </a:t>
            </a:r>
            <a:r>
              <a:rPr lang="pt-PT" sz="2000" b="1" i="1" dirty="0">
                <a:solidFill>
                  <a:srgbClr val="67000C"/>
                </a:solidFill>
                <a:latin typeface="Calibri" pitchFamily="34" charset="0"/>
              </a:rPr>
              <a:t>Campi</a:t>
            </a:r>
          </a:p>
          <a:p>
            <a:pPr>
              <a:defRPr/>
            </a:pPr>
            <a:endParaRPr lang="pt-PT" sz="2000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• 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Campus 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de Gualtar (380.000 m</a:t>
            </a:r>
            <a:r>
              <a:rPr lang="pt-PT" sz="2000" b="1" baseline="30000" dirty="0">
                <a:solidFill>
                  <a:srgbClr val="67000C"/>
                </a:solidFill>
                <a:latin typeface="Calibri" pitchFamily="34" charset="0"/>
              </a:rPr>
              <a:t>2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)</a:t>
            </a: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 	Braga</a:t>
            </a: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	</a:t>
            </a:r>
          </a:p>
          <a:p>
            <a:pPr marL="180975" indent="-180975">
              <a:tabLst>
                <a:tab pos="180975" algn="l"/>
              </a:tabLst>
              <a:defRPr/>
            </a:pPr>
            <a:endParaRPr lang="pt-PT" sz="20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  <a:cs typeface="Arial" charset="0"/>
              </a:rPr>
              <a:t>•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 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Campus 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de Azurém (270.000 m</a:t>
            </a:r>
            <a:r>
              <a:rPr lang="pt-PT" sz="2000" b="1" baseline="30000" dirty="0">
                <a:solidFill>
                  <a:srgbClr val="67000C"/>
                </a:solidFill>
                <a:latin typeface="Calibri" pitchFamily="34" charset="0"/>
              </a:rPr>
              <a:t>2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)</a:t>
            </a: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	Guimarães</a:t>
            </a: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="" xmlns:p14="http://schemas.microsoft.com/office/powerpoint/2010/main" val="3986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slide_0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514350" y="2852738"/>
            <a:ext cx="3552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800" b="1" dirty="0" err="1" smtClean="0">
                <a:solidFill>
                  <a:srgbClr val="67000C"/>
                </a:solidFill>
                <a:latin typeface="Calibri" pitchFamily="34" charset="0"/>
              </a:rPr>
              <a:t>teaching</a:t>
            </a:r>
            <a:endParaRPr lang="pt-PT" sz="2800" b="1" dirty="0" smtClean="0">
              <a:solidFill>
                <a:srgbClr val="67000C"/>
              </a:solidFill>
              <a:latin typeface="Calibri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750" y="3424238"/>
            <a:ext cx="5461000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>
              <a:tabLst>
                <a:tab pos="180975" algn="l"/>
              </a:tabLst>
              <a:defRPr/>
            </a:pPr>
            <a:r>
              <a:rPr lang="pt-PT" sz="2400" b="1" dirty="0">
                <a:solidFill>
                  <a:srgbClr val="67000C"/>
                </a:solidFill>
                <a:latin typeface="Calibri" pitchFamily="34" charset="0"/>
              </a:rPr>
              <a:t>•	53 </a:t>
            </a:r>
            <a:r>
              <a:rPr lang="pt-PT" sz="2400" b="1" dirty="0" err="1" smtClean="0">
                <a:solidFill>
                  <a:srgbClr val="67000C"/>
                </a:solidFill>
                <a:latin typeface="Calibri" pitchFamily="34" charset="0"/>
              </a:rPr>
              <a:t>graduate</a:t>
            </a:r>
            <a:r>
              <a:rPr lang="pt-PT" sz="24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pt-PT" sz="2400" b="1" dirty="0" err="1" smtClean="0">
                <a:solidFill>
                  <a:srgbClr val="67000C"/>
                </a:solidFill>
                <a:latin typeface="Calibri" pitchFamily="34" charset="0"/>
              </a:rPr>
              <a:t>courses</a:t>
            </a:r>
            <a:endParaRPr lang="pt-PT" sz="24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400" b="1" dirty="0">
                <a:solidFill>
                  <a:srgbClr val="67000C"/>
                </a:solidFill>
                <a:latin typeface="Calibri" pitchFamily="34" charset="0"/>
                <a:cs typeface="Arial" charset="0"/>
              </a:rPr>
              <a:t>•</a:t>
            </a:r>
            <a:r>
              <a:rPr lang="pt-PT" sz="2400" b="1" dirty="0">
                <a:solidFill>
                  <a:srgbClr val="67000C"/>
                </a:solidFill>
                <a:latin typeface="Calibri" pitchFamily="34" charset="0"/>
              </a:rPr>
              <a:t>	130 </a:t>
            </a:r>
            <a:r>
              <a:rPr lang="pt-PT" sz="2400" b="1" dirty="0" smtClean="0">
                <a:solidFill>
                  <a:srgbClr val="67000C"/>
                </a:solidFill>
                <a:latin typeface="Calibri" pitchFamily="34" charset="0"/>
              </a:rPr>
              <a:t>masters </a:t>
            </a:r>
            <a:r>
              <a:rPr lang="pt-PT" sz="2400" b="1" dirty="0" err="1" smtClean="0">
                <a:solidFill>
                  <a:srgbClr val="67000C"/>
                </a:solidFill>
                <a:latin typeface="Calibri" pitchFamily="34" charset="0"/>
              </a:rPr>
              <a:t>courses</a:t>
            </a:r>
            <a:endParaRPr lang="pt-PT" sz="24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400" b="1" dirty="0">
                <a:solidFill>
                  <a:srgbClr val="67000C"/>
                </a:solidFill>
                <a:latin typeface="Calibri" pitchFamily="34" charset="0"/>
              </a:rPr>
              <a:t>•	22 </a:t>
            </a:r>
            <a:r>
              <a:rPr lang="pt-PT" sz="2400" b="1" dirty="0" smtClean="0">
                <a:solidFill>
                  <a:srgbClr val="67000C"/>
                </a:solidFill>
                <a:latin typeface="Calibri" pitchFamily="34" charset="0"/>
              </a:rPr>
              <a:t>PHD </a:t>
            </a:r>
            <a:r>
              <a:rPr lang="pt-PT" sz="2400" b="1" dirty="0" err="1" smtClean="0">
                <a:solidFill>
                  <a:srgbClr val="67000C"/>
                </a:solidFill>
                <a:latin typeface="Calibri" pitchFamily="34" charset="0"/>
              </a:rPr>
              <a:t>courses</a:t>
            </a:r>
            <a:endParaRPr lang="pt-PT" sz="24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endParaRPr lang="pt-PT" sz="12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endParaRPr lang="pt-PT" sz="1200" b="1" dirty="0" smtClean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endParaRPr lang="pt-PT" sz="1200" b="1" dirty="0">
              <a:solidFill>
                <a:srgbClr val="67000C"/>
              </a:solidFill>
              <a:latin typeface="Calibri" pitchFamily="34" charset="0"/>
            </a:endParaRPr>
          </a:p>
          <a:p>
            <a:pPr marL="180975" indent="-180975">
              <a:tabLst>
                <a:tab pos="180975" algn="l"/>
              </a:tabLst>
              <a:defRPr/>
            </a:pPr>
            <a:r>
              <a:rPr lang="pt-PT" sz="2400" b="1" dirty="0">
                <a:solidFill>
                  <a:srgbClr val="67000C"/>
                </a:solidFill>
                <a:latin typeface="Calibri" pitchFamily="34" charset="0"/>
              </a:rPr>
              <a:t>•	</a:t>
            </a:r>
            <a:r>
              <a:rPr lang="pt-PT" sz="2400" b="1" dirty="0" smtClean="0">
                <a:solidFill>
                  <a:srgbClr val="67000C"/>
                </a:solidFill>
                <a:latin typeface="Calibri" pitchFamily="34" charset="0"/>
              </a:rPr>
              <a:t>18.500 </a:t>
            </a:r>
            <a:r>
              <a:rPr lang="pt-PT" sz="2400" b="1" dirty="0" err="1" smtClean="0">
                <a:solidFill>
                  <a:srgbClr val="67000C"/>
                </a:solidFill>
                <a:latin typeface="Calibri" pitchFamily="34" charset="0"/>
              </a:rPr>
              <a:t>students</a:t>
            </a:r>
            <a:endParaRPr lang="pt-PT" sz="2400" b="1" dirty="0">
              <a:solidFill>
                <a:srgbClr val="67000C"/>
              </a:solidFill>
              <a:latin typeface="Calibri" pitchFamily="34" charset="0"/>
            </a:endParaRPr>
          </a:p>
          <a:p>
            <a:pPr>
              <a:tabLst>
                <a:tab pos="266700" algn="l"/>
              </a:tabLst>
              <a:defRPr/>
            </a:pPr>
            <a:r>
              <a:rPr lang="pt-PT" sz="2400" b="1" dirty="0">
                <a:solidFill>
                  <a:srgbClr val="67000C"/>
                </a:solidFill>
                <a:latin typeface="Calibri" pitchFamily="34" charset="0"/>
              </a:rPr>
              <a:t>	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 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12.300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graduate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students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	</a:t>
            </a:r>
          </a:p>
          <a:p>
            <a:pPr>
              <a:tabLst>
                <a:tab pos="266700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	 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4.400 master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students</a:t>
            </a:r>
            <a:endParaRPr lang="pt-PT" sz="2000" b="1" dirty="0">
              <a:solidFill>
                <a:srgbClr val="67000C"/>
              </a:solidFill>
              <a:latin typeface="Calibri" pitchFamily="34" charset="0"/>
            </a:endParaRPr>
          </a:p>
          <a:p>
            <a:pPr>
              <a:tabLst>
                <a:tab pos="266700" algn="l"/>
              </a:tabLst>
              <a:defRPr/>
            </a:pPr>
            <a:r>
              <a:rPr lang="pt-PT" b="1" dirty="0">
                <a:solidFill>
                  <a:srgbClr val="67000C"/>
                </a:solidFill>
              </a:rPr>
              <a:t>	 </a:t>
            </a:r>
            <a:r>
              <a:rPr lang="pt-PT" b="1" dirty="0" smtClean="0">
                <a:solidFill>
                  <a:srgbClr val="67000C"/>
                </a:solidFill>
              </a:rPr>
              <a:t>1.900 PHD </a:t>
            </a:r>
            <a:r>
              <a:rPr lang="pt-PT" b="1" dirty="0" err="1" smtClean="0">
                <a:solidFill>
                  <a:srgbClr val="67000C"/>
                </a:solidFill>
              </a:rPr>
              <a:t>students</a:t>
            </a:r>
            <a:endParaRPr lang="pt-PT" b="1" dirty="0">
              <a:solidFill>
                <a:srgbClr val="67000C"/>
              </a:solidFill>
            </a:endParaRPr>
          </a:p>
          <a:p>
            <a:pPr>
              <a:tabLst>
                <a:tab pos="266700" algn="l"/>
              </a:tabLst>
              <a:defRPr/>
            </a:pPr>
            <a:endParaRPr lang="pt-PT" sz="1100" b="1" dirty="0">
              <a:solidFill>
                <a:srgbClr val="67000C"/>
              </a:solidFill>
            </a:endParaRPr>
          </a:p>
          <a:p>
            <a:pPr>
              <a:tabLst>
                <a:tab pos="266700" algn="l"/>
              </a:tabLst>
              <a:defRPr/>
            </a:pPr>
            <a:endParaRPr lang="pt-PT" sz="2000" b="1" dirty="0">
              <a:solidFill>
                <a:srgbClr val="67000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578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lide_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514350" y="2852738"/>
            <a:ext cx="679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3600" b="1" dirty="0" smtClean="0">
                <a:solidFill>
                  <a:srgbClr val="67000C"/>
                </a:solidFill>
                <a:latin typeface="Calibri" pitchFamily="34" charset="0"/>
              </a:rPr>
              <a:t>research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19138" y="3706429"/>
            <a:ext cx="8204146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180975" algn="l"/>
                <a:tab pos="266700" algn="l"/>
              </a:tabLst>
              <a:defRPr/>
            </a:pP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• 31 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Research Centres </a:t>
            </a:r>
          </a:p>
          <a:p>
            <a:pPr marL="361950" indent="-180975">
              <a:spcAft>
                <a:spcPts val="600"/>
              </a:spcAft>
              <a:tabLst>
                <a:tab pos="361950" algn="l"/>
              </a:tabLst>
              <a:defRPr/>
            </a:pP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   </a:t>
            </a:r>
            <a:r>
              <a:rPr lang="pt-PT" sz="2000" b="1" dirty="0">
                <a:solidFill>
                  <a:srgbClr val="67000C"/>
                </a:solidFill>
                <a:latin typeface="Calibri" pitchFamily="34" charset="0"/>
              </a:rPr>
              <a:t>65%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rated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Excelent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,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Very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Good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pt-PT" sz="2000" b="1" dirty="0" err="1" smtClean="0">
                <a:solidFill>
                  <a:srgbClr val="67000C"/>
                </a:solidFill>
                <a:latin typeface="Calibri" pitchFamily="34" charset="0"/>
              </a:rPr>
              <a:t>or</a:t>
            </a:r>
            <a:r>
              <a:rPr lang="pt-PT" sz="2000" b="1" dirty="0" smtClean="0">
                <a:solidFill>
                  <a:srgbClr val="67000C"/>
                </a:solidFill>
                <a:latin typeface="Calibri" pitchFamily="34" charset="0"/>
              </a:rPr>
              <a:t> </a:t>
            </a:r>
            <a:r>
              <a:rPr lang="en-US" sz="2000" b="1" dirty="0" smtClean="0">
                <a:solidFill>
                  <a:srgbClr val="67000C"/>
                </a:solidFill>
                <a:latin typeface="Calibri" pitchFamily="34" charset="0"/>
              </a:rPr>
              <a:t>integrated into Associated State Laboratories. </a:t>
            </a:r>
          </a:p>
          <a:p>
            <a:pPr marL="361950" indent="-180975">
              <a:spcAft>
                <a:spcPts val="600"/>
              </a:spcAft>
              <a:tabLst>
                <a:tab pos="361950" algn="l"/>
              </a:tabLst>
              <a:defRPr/>
            </a:pPr>
            <a:endParaRPr lang="en-US" sz="2000" b="1" dirty="0" smtClean="0">
              <a:solidFill>
                <a:srgbClr val="67000C"/>
              </a:solidFill>
              <a:latin typeface="Calibri" pitchFamily="34" charset="0"/>
            </a:endParaRPr>
          </a:p>
          <a:p>
            <a:pPr marL="361950" indent="-180975">
              <a:spcAft>
                <a:spcPts val="600"/>
              </a:spcAft>
              <a:tabLst>
                <a:tab pos="361950" algn="l"/>
              </a:tabLst>
              <a:defRPr/>
            </a:pPr>
            <a:r>
              <a:rPr lang="en-US" sz="2000" b="1" dirty="0" smtClean="0">
                <a:solidFill>
                  <a:srgbClr val="67000C"/>
                </a:solidFill>
                <a:latin typeface="Calibri" pitchFamily="34" charset="0"/>
              </a:rPr>
              <a:t>Hosts the European Institute of Excellence in Tissue Engineering and Regenerative Medicine, the only Institute of this kind to have a base in Portugal.</a:t>
            </a:r>
            <a:endParaRPr lang="pt-PT" sz="2000" b="1" dirty="0">
              <a:solidFill>
                <a:srgbClr val="67000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slide_05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UMinho_br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0"/>
            <a:ext cx="1223962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11188" y="2700338"/>
            <a:ext cx="4032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PT" sz="24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University</a:t>
            </a:r>
            <a:r>
              <a:rPr lang="pt-PT" sz="24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of </a:t>
            </a:r>
            <a:r>
              <a:rPr lang="pt-PT" sz="2400" b="1" dirty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Minho 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11188" y="3429000"/>
            <a:ext cx="32400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An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Open Access </a:t>
            </a:r>
            <a:r>
              <a:rPr lang="pt-PT" sz="2000" b="1" dirty="0" err="1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pioneer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ea typeface="Calibri" pitchFamily="34" charset="0"/>
                <a:cs typeface="Times New Roman" pitchFamily="18" charset="0"/>
              </a:rPr>
              <a:t> </a:t>
            </a:r>
            <a:endParaRPr lang="pt-PT" sz="2000" b="1" dirty="0">
              <a:solidFill>
                <a:srgbClr val="67000C"/>
              </a:solidFill>
              <a:latin typeface="Arial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PT" sz="2000" b="1" dirty="0">
                <a:solidFill>
                  <a:srgbClr val="67000C"/>
                </a:solidFill>
                <a:latin typeface="Arial"/>
                <a:cs typeface="Times New Roman" pitchFamily="18" charset="0"/>
              </a:rPr>
              <a:t>[</a:t>
            </a:r>
            <a:r>
              <a:rPr lang="pt-PT" sz="2000" b="1" dirty="0" smtClean="0">
                <a:solidFill>
                  <a:srgbClr val="67000C"/>
                </a:solidFill>
                <a:latin typeface="Arial"/>
                <a:cs typeface="Times New Roman" pitchFamily="18" charset="0"/>
              </a:rPr>
              <a:t>2003-2012]</a:t>
            </a:r>
            <a:endParaRPr lang="pt-PT" sz="2000" b="1" dirty="0">
              <a:solidFill>
                <a:srgbClr val="67000C"/>
              </a:solidFill>
              <a:latin typeface="Arial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98176" y="4881193"/>
            <a:ext cx="3653076" cy="153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ent Arrow 18"/>
          <p:cNvSpPr/>
          <p:nvPr/>
        </p:nvSpPr>
        <p:spPr bwMode="auto">
          <a:xfrm rot="5400000">
            <a:off x="5903119" y="3177382"/>
            <a:ext cx="1728787" cy="1079500"/>
          </a:xfrm>
          <a:prstGeom prst="bentArrow">
            <a:avLst>
              <a:gd name="adj1" fmla="val 25000"/>
              <a:gd name="adj2" fmla="val 26810"/>
              <a:gd name="adj3" fmla="val 25000"/>
              <a:gd name="adj4" fmla="val 4375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43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931780871"/>
              </p:ext>
            </p:extLst>
          </p:nvPr>
        </p:nvGraphicFramePr>
        <p:xfrm>
          <a:off x="631397" y="1949771"/>
          <a:ext cx="7841092" cy="374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8" descr="Repositório Científico de Acesso Aberto de Portug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41870" b="25290"/>
          <a:stretch>
            <a:fillRect/>
          </a:stretch>
        </p:blipFill>
        <p:spPr bwMode="auto">
          <a:xfrm>
            <a:off x="4998348" y="2409626"/>
            <a:ext cx="672763" cy="529382"/>
          </a:xfrm>
          <a:prstGeom prst="rect">
            <a:avLst/>
          </a:prstGeom>
          <a:noFill/>
        </p:spPr>
      </p:pic>
      <p:pic>
        <p:nvPicPr>
          <p:cNvPr id="8" name="Imagem 7" descr="home-repositorium"/>
          <p:cNvPicPr/>
          <p:nvPr/>
        </p:nvPicPr>
        <p:blipFill>
          <a:blip r:embed="rId5" cstate="print"/>
          <a:srcRect l="595" t="1209" r="2388" b="1378"/>
          <a:stretch>
            <a:fillRect/>
          </a:stretch>
        </p:blipFill>
        <p:spPr bwMode="auto">
          <a:xfrm>
            <a:off x="854125" y="1380224"/>
            <a:ext cx="1441088" cy="82813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9" name="Picture 1" descr="2.ª Conferência Open Acce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3535" y="5051489"/>
            <a:ext cx="935699" cy="209516"/>
          </a:xfrm>
          <a:prstGeom prst="rect">
            <a:avLst/>
          </a:prstGeom>
          <a:noFill/>
        </p:spPr>
      </p:pic>
      <p:pic>
        <p:nvPicPr>
          <p:cNvPr id="10" name="Picture 4" descr="sem nom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2274" y="5650993"/>
            <a:ext cx="936000" cy="5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rsaraiva\Desktop\Conferências Open Access SDUM\ConfOA08_FINAL\OA logos\OpenAccess_2006_p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164" y="2727462"/>
            <a:ext cx="936000" cy="209884"/>
          </a:xfrm>
          <a:prstGeom prst="rect">
            <a:avLst/>
          </a:prstGeom>
          <a:noFill/>
        </p:spPr>
      </p:pic>
      <p:pic>
        <p:nvPicPr>
          <p:cNvPr id="12" name="Picture 4" descr="C:\Users\rsaraiva\Desktop\Conferências Open Access SDUM\ConfOA08_FINAL\OA logos\OpenAcces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5397" y="4280530"/>
            <a:ext cx="936000" cy="219697"/>
          </a:xfrm>
          <a:prstGeom prst="rect">
            <a:avLst/>
          </a:prstGeom>
          <a:noFill/>
        </p:spPr>
      </p:pic>
      <p:pic>
        <p:nvPicPr>
          <p:cNvPr id="13" name="Picture 5" descr="C:\Users\rsaraiva\Desktop\Conferências Open Access SDUM\ConfOA09\Logótipos ConfOA09\ConfOA09_pt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444" y="4642486"/>
            <a:ext cx="936000" cy="223665"/>
          </a:xfrm>
          <a:prstGeom prst="rect">
            <a:avLst/>
          </a:prstGeom>
          <a:noFill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 cstate="print"/>
          <a:srcRect l="676" t="12628" r="1953" b="5835"/>
          <a:stretch>
            <a:fillRect/>
          </a:stretch>
        </p:blipFill>
        <p:spPr bwMode="auto">
          <a:xfrm>
            <a:off x="3359219" y="4711244"/>
            <a:ext cx="936000" cy="58784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2" cstate="print"/>
          <a:srcRect l="36085" t="56264" r="29274" b="27094"/>
          <a:stretch>
            <a:fillRect/>
          </a:stretch>
        </p:blipFill>
        <p:spPr bwMode="auto">
          <a:xfrm>
            <a:off x="4104109" y="1716652"/>
            <a:ext cx="936000" cy="3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/>
          <a:srcRect l="14179" t="13019" r="79708" b="79623"/>
          <a:stretch>
            <a:fillRect/>
          </a:stretch>
        </p:blipFill>
        <p:spPr bwMode="auto">
          <a:xfrm>
            <a:off x="2082724" y="2398124"/>
            <a:ext cx="487327" cy="43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upo 19"/>
          <p:cNvGrpSpPr/>
          <p:nvPr/>
        </p:nvGrpSpPr>
        <p:grpSpPr>
          <a:xfrm>
            <a:off x="1779742" y="4712193"/>
            <a:ext cx="1080120" cy="817343"/>
            <a:chOff x="2288349" y="5000891"/>
            <a:chExt cx="1170995" cy="886109"/>
          </a:xfrm>
        </p:grpSpPr>
        <p:pic>
          <p:nvPicPr>
            <p:cNvPr id="19" name="Picture 4" descr="DSC00"/>
            <p:cNvPicPr>
              <a:picLocks noChangeAspect="1" noChangeArrowheads="1"/>
            </p:cNvPicPr>
            <p:nvPr/>
          </p:nvPicPr>
          <p:blipFill>
            <a:blip r:embed="rId14" cstate="print"/>
            <a:srcRect l="12882" t="10311" r="6319" b="11863"/>
            <a:stretch>
              <a:fillRect/>
            </a:stretch>
          </p:blipFill>
          <p:spPr bwMode="auto">
            <a:xfrm rot="436835">
              <a:off x="2288349" y="5000891"/>
              <a:ext cx="705699" cy="509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 r="7651" b="7515"/>
            <a:stretch>
              <a:fillRect/>
            </a:stretch>
          </p:blipFill>
          <p:spPr bwMode="auto">
            <a:xfrm rot="21078056">
              <a:off x="2343279" y="5251674"/>
              <a:ext cx="707718" cy="493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3" descr="C:\Users\rsaraiva\Desktop\RepositoriUM\Capa Kit de Adesão\capa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999289">
              <a:off x="2920585" y="5094450"/>
              <a:ext cx="538759" cy="79255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 cstate="print"/>
          <a:srcRect l="31365" t="13834" r="27870" b="6446"/>
          <a:stretch>
            <a:fillRect/>
          </a:stretch>
        </p:blipFill>
        <p:spPr bwMode="auto">
          <a:xfrm>
            <a:off x="2792092" y="1411273"/>
            <a:ext cx="552090" cy="8097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 descr="DRIVER_logo_inversed"/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51851" y="5620073"/>
            <a:ext cx="823680" cy="64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Afbeelding 2" descr="OpenAIRE_ALL_RGB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65716" y="5617616"/>
            <a:ext cx="936000" cy="30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20059" y="4034745"/>
            <a:ext cx="943200" cy="19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m 26" descr="Imagem1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700824" y="1682150"/>
            <a:ext cx="702359" cy="515754"/>
          </a:xfrm>
          <a:prstGeom prst="rect">
            <a:avLst/>
          </a:prstGeom>
        </p:spPr>
      </p:pic>
      <p:pic>
        <p:nvPicPr>
          <p:cNvPr id="28" name="Picture 2" descr="C:\UoA\OpenAIREPLUS\Logo\pluslogo_v1.pn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17847" y="5909096"/>
            <a:ext cx="622475" cy="4755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4" descr="Medoanet_overview presentation_dp_v2B"/>
          <p:cNvPicPr>
            <a:picLocks noChangeAspect="1" noChangeArrowheads="1"/>
          </p:cNvPicPr>
          <p:nvPr/>
        </p:nvPicPr>
        <p:blipFill>
          <a:blip r:embed="rId23" cstate="print"/>
          <a:srcRect l="5387" t="24766" r="56230" b="59041"/>
          <a:stretch>
            <a:fillRect/>
          </a:stretch>
        </p:blipFill>
        <p:spPr bwMode="auto">
          <a:xfrm>
            <a:off x="7021264" y="5582509"/>
            <a:ext cx="1025368" cy="30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agem 31" descr="periodictableoftheinternet.jpg"/>
          <p:cNvPicPr>
            <a:picLocks noChangeAspect="1"/>
          </p:cNvPicPr>
          <p:nvPr/>
        </p:nvPicPr>
        <p:blipFill>
          <a:blip r:embed="rId24" cstate="print"/>
          <a:srcRect l="17296" t="49950" r="35407" b="25601"/>
          <a:stretch>
            <a:fillRect/>
          </a:stretch>
        </p:blipFill>
        <p:spPr>
          <a:xfrm>
            <a:off x="6367896" y="2518912"/>
            <a:ext cx="838908" cy="25016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172122"/>
            <a:ext cx="6096000" cy="997866"/>
          </a:xfrm>
        </p:spPr>
        <p:txBody>
          <a:bodyPr/>
          <a:lstStyle/>
          <a:p>
            <a:pPr lvl="0" algn="l" eaLnBrk="1" hangingPunct="1"/>
            <a:r>
              <a:rPr lang="en-GB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Open </a:t>
            </a:r>
            <a:r>
              <a:rPr lang="en-GB" sz="3200" b="1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Access @UMinho </a:t>
            </a:r>
            <a:r>
              <a:rPr lang="en-GB" sz="3200" b="1" dirty="0" smtClean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timeline</a:t>
            </a:r>
          </a:p>
        </p:txBody>
      </p:sp>
      <p:pic>
        <p:nvPicPr>
          <p:cNvPr id="1027" name="Picture 3" descr="C:\Users\RSaraiva\AppData\Local\Microsoft\Windows\Temporary Internet Files\Content.IE5\QBCVGRDB\MC900078625[1].wm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04" y="2838072"/>
            <a:ext cx="235215" cy="714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rsaraiva\Pictures\graphs.png"/>
          <p:cNvPicPr>
            <a:picLocks noChangeAspect="1" noChangeArrowheads="1"/>
          </p:cNvPicPr>
          <p:nvPr/>
        </p:nvPicPr>
        <p:blipFill>
          <a:blip r:embed="rId26" cstate="print"/>
          <a:srcRect l="54001" t="-3960" r="-10879" b="4140"/>
          <a:stretch>
            <a:fillRect/>
          </a:stretch>
        </p:blipFill>
        <p:spPr bwMode="auto">
          <a:xfrm>
            <a:off x="8044622" y="2368605"/>
            <a:ext cx="548642" cy="469467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35" name="Imagem 34" descr="collage2.jpg"/>
          <p:cNvPicPr>
            <a:picLocks noChangeAspect="1"/>
          </p:cNvPicPr>
          <p:nvPr/>
        </p:nvPicPr>
        <p:blipFill>
          <a:blip r:embed="rId27" cstate="print"/>
          <a:srcRect l="53906" t="14515" r="27509" b="61255"/>
          <a:stretch>
            <a:fillRect/>
          </a:stretch>
        </p:blipFill>
        <p:spPr>
          <a:xfrm>
            <a:off x="4371512" y="2622830"/>
            <a:ext cx="364249" cy="5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m 35" descr="index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074407" y="4998666"/>
            <a:ext cx="943200" cy="237915"/>
          </a:xfrm>
          <a:prstGeom prst="rect">
            <a:avLst/>
          </a:prstGeom>
        </p:spPr>
      </p:pic>
      <p:pic>
        <p:nvPicPr>
          <p:cNvPr id="37" name="Picture 2" descr="Confoa201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32" y="4467626"/>
            <a:ext cx="944504" cy="218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0" cstate="print"/>
          <a:srcRect b="7545"/>
          <a:stretch>
            <a:fillRect/>
          </a:stretch>
        </p:blipFill>
        <p:spPr bwMode="auto">
          <a:xfrm>
            <a:off x="7171667" y="1317786"/>
            <a:ext cx="730653" cy="88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792" y="1347944"/>
            <a:ext cx="8135007" cy="4997450"/>
          </a:xfrm>
        </p:spPr>
        <p:txBody>
          <a:bodyPr/>
          <a:lstStyle/>
          <a:p>
            <a:pPr>
              <a:buClr>
                <a:srgbClr val="971318"/>
              </a:buClr>
              <a:buFont typeface="Wingdings" charset="2"/>
              <a:buChar char="§"/>
            </a:pPr>
            <a:r>
              <a:rPr lang="en-US" sz="2800" dirty="0" smtClean="0">
                <a:latin typeface="NewsGotT" pitchFamily="2" charset="0"/>
              </a:rPr>
              <a:t>Publicly launched in November 2003</a:t>
            </a:r>
          </a:p>
          <a:p>
            <a:pPr>
              <a:buClr>
                <a:srgbClr val="971318"/>
              </a:buClr>
              <a:buFont typeface="Wingdings" charset="2"/>
              <a:buChar char="§"/>
            </a:pPr>
            <a:endParaRPr lang="en-US" sz="2800" dirty="0" smtClean="0">
              <a:latin typeface="NewsGotT" pitchFamily="2" charset="0"/>
            </a:endParaRPr>
          </a:p>
          <a:p>
            <a:pPr>
              <a:buClr>
                <a:srgbClr val="971318"/>
              </a:buClr>
              <a:buFont typeface="Wingdings" charset="2"/>
              <a:buChar char="§"/>
            </a:pPr>
            <a:r>
              <a:rPr lang="en-US" sz="2800" dirty="0" smtClean="0">
                <a:latin typeface="NewsGotT" pitchFamily="2" charset="0"/>
              </a:rPr>
              <a:t>Deposition of publications by author (or “proxy”) self-archiving</a:t>
            </a:r>
          </a:p>
          <a:p>
            <a:pPr>
              <a:buClr>
                <a:srgbClr val="971318"/>
              </a:buClr>
              <a:buFont typeface="Wingdings" charset="2"/>
              <a:buChar char="§"/>
            </a:pPr>
            <a:endParaRPr lang="en-US" sz="2800" dirty="0" smtClean="0">
              <a:latin typeface="NewsGotT" pitchFamily="2" charset="0"/>
            </a:endParaRPr>
          </a:p>
          <a:p>
            <a:pPr>
              <a:buClr>
                <a:srgbClr val="971318"/>
              </a:buClr>
              <a:buFont typeface="Wingdings" charset="2"/>
              <a:buChar char="§"/>
            </a:pPr>
            <a:r>
              <a:rPr lang="en-US" sz="2800" dirty="0" smtClean="0">
                <a:latin typeface="NewsGotT" pitchFamily="2" charset="0"/>
              </a:rPr>
              <a:t>No library mediated deposit/archiving</a:t>
            </a:r>
            <a:endParaRPr lang="en-US" sz="2800" dirty="0">
              <a:latin typeface="NewsGotT" pitchFamily="2" charset="0"/>
            </a:endParaRP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6048375" cy="849312"/>
          </a:xfrm>
        </p:spPr>
        <p:txBody>
          <a:bodyPr/>
          <a:lstStyle/>
          <a:p>
            <a:pPr algn="l"/>
            <a:r>
              <a:rPr lang="pt-PT" dirty="0" smtClean="0">
                <a:latin typeface="Calibri" pitchFamily="34" charset="0"/>
              </a:rPr>
              <a:t>RepositóriUM (2003)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174084" name="Picture 4" descr="repositoriumJaneiro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139" y="1180687"/>
            <a:ext cx="8207375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_ON">
  <a:themeElements>
    <a:clrScheme name="B_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_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_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_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_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_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_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_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_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CAAP_TEMPLATE_06">
  <a:themeElements>
    <a:clrScheme name="RCAAP_TEMPLATE_0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CAAP_TEMPLATE_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CAAP_TEMPLATE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CAAP_TEMPLATE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CAAP_TEMPLATE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CAAP_TEMPLATE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CAAP_TEMPLATE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CAAP_TEMPLATE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CAAP_TEMPLATE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5974</TotalTime>
  <Words>893</Words>
  <Application>Microsoft Office PowerPoint</Application>
  <PresentationFormat>Apresentação no Ecrã (4:3)</PresentationFormat>
  <Paragraphs>188</Paragraphs>
  <Slides>34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dos diapositivos</vt:lpstr>
      </vt:variant>
      <vt:variant>
        <vt:i4>34</vt:i4>
      </vt:variant>
    </vt:vector>
  </HeadingPairs>
  <TitlesOfParts>
    <vt:vector size="39" baseType="lpstr">
      <vt:lpstr>Modelo de apresentação predefinido</vt:lpstr>
      <vt:lpstr>B_ON</vt:lpstr>
      <vt:lpstr>RCAAP_TEMPLATE_06</vt:lpstr>
      <vt:lpstr>1_Modelo de apresentação predefinido</vt:lpstr>
      <vt:lpstr>Default Design</vt:lpstr>
      <vt:lpstr>Diapositivo 1</vt:lpstr>
      <vt:lpstr>Agenda</vt:lpstr>
      <vt:lpstr>Diapositivo 3</vt:lpstr>
      <vt:lpstr>Diapositivo 4</vt:lpstr>
      <vt:lpstr>Diapositivo 5</vt:lpstr>
      <vt:lpstr>Diapositivo 6</vt:lpstr>
      <vt:lpstr>Diapositivo 7</vt:lpstr>
      <vt:lpstr>Open Access @UMinho timeline</vt:lpstr>
      <vt:lpstr>RepositóriUM (2003)</vt:lpstr>
      <vt:lpstr>UMinho self-archiving policy (2004)</vt:lpstr>
      <vt:lpstr>UMinho       self-archiving  policy (2004)</vt:lpstr>
      <vt:lpstr>Self-archiving incentive</vt:lpstr>
      <vt:lpstr>Self-archiving incentive in 2005</vt:lpstr>
      <vt:lpstr>Self-archiving incentive</vt:lpstr>
      <vt:lpstr>Results</vt:lpstr>
      <vt:lpstr>But…</vt:lpstr>
      <vt:lpstr>Results</vt:lpstr>
      <vt:lpstr>Diapositivo 18</vt:lpstr>
      <vt:lpstr>Diapositivo 19</vt:lpstr>
      <vt:lpstr>Diapositivo 20</vt:lpstr>
      <vt:lpstr>Diapositivo 21</vt:lpstr>
      <vt:lpstr>Policy monitoring</vt:lpstr>
      <vt:lpstr>Monitoring policy compliance</vt:lpstr>
      <vt:lpstr>Monitoring policy compliance</vt:lpstr>
      <vt:lpstr>Results</vt:lpstr>
      <vt:lpstr>Diapositivo 26</vt:lpstr>
      <vt:lpstr>Diapositivo 27</vt:lpstr>
      <vt:lpstr>Diapositivo 28</vt:lpstr>
      <vt:lpstr>Results</vt:lpstr>
      <vt:lpstr>Last year traffic origins </vt:lpstr>
      <vt:lpstr>Downloads origins</vt:lpstr>
      <vt:lpstr>Diapositivo 32</vt:lpstr>
      <vt:lpstr>A final invitation</vt:lpstr>
      <vt:lpstr>Thank you!</vt:lpstr>
    </vt:vector>
  </TitlesOfParts>
  <Company>Universidade do Minho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RoadShow Nova Política UM</dc:title>
  <dc:creator>Ricardo Saraiva</dc:creator>
  <cp:lastModifiedBy>Eloy Rodrigues</cp:lastModifiedBy>
  <cp:revision>706</cp:revision>
  <dcterms:created xsi:type="dcterms:W3CDTF">2004-11-18T18:31:34Z</dcterms:created>
  <dcterms:modified xsi:type="dcterms:W3CDTF">2013-01-25T11:24:53Z</dcterms:modified>
</cp:coreProperties>
</file>