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88" r:id="rId2"/>
    <p:sldId id="333" r:id="rId3"/>
    <p:sldId id="348" r:id="rId4"/>
    <p:sldId id="350" r:id="rId5"/>
    <p:sldId id="351" r:id="rId6"/>
    <p:sldId id="352" r:id="rId7"/>
    <p:sldId id="340" r:id="rId8"/>
    <p:sldId id="334" r:id="rId9"/>
    <p:sldId id="335" r:id="rId10"/>
    <p:sldId id="342" r:id="rId11"/>
    <p:sldId id="343" r:id="rId12"/>
    <p:sldId id="344" r:id="rId13"/>
    <p:sldId id="345" r:id="rId14"/>
    <p:sldId id="336" r:id="rId15"/>
    <p:sldId id="337" r:id="rId16"/>
    <p:sldId id="346" r:id="rId17"/>
    <p:sldId id="339" r:id="rId18"/>
    <p:sldId id="347" r:id="rId19"/>
  </p:sldIdLst>
  <p:sldSz cx="16257588" cy="9144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08240" algn="l" rtl="0" eaLnBrk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816479" algn="l" rtl="0" eaLnBrk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224719" algn="l" rtl="0" eaLnBrk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632958" algn="l" rtl="0" eaLnBrk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041198" algn="l" defTabSz="408240" rtl="0" eaLnBrk="1" latinLnBrk="0" hangingPunct="1"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449438" algn="l" defTabSz="408240" rtl="0" eaLnBrk="1" latinLnBrk="0" hangingPunct="1"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857677" algn="l" defTabSz="408240" rtl="0" eaLnBrk="1" latinLnBrk="0" hangingPunct="1"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265917" algn="l" defTabSz="408240" rtl="0" eaLnBrk="1" latinLnBrk="0" hangingPunct="1"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3A6"/>
    <a:srgbClr val="2669DB"/>
    <a:srgbClr val="285ADB"/>
    <a:srgbClr val="0000DB"/>
    <a:srgbClr val="0000BB"/>
    <a:srgbClr val="0000A6"/>
    <a:srgbClr val="D8721D"/>
    <a:srgbClr val="CDCDCD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6" autoAdjust="0"/>
  </p:normalViewPr>
  <p:slideViewPr>
    <p:cSldViewPr>
      <p:cViewPr>
        <p:scale>
          <a:sx n="63" d="100"/>
          <a:sy n="63" d="100"/>
        </p:scale>
        <p:origin x="-976" y="-152"/>
      </p:cViewPr>
      <p:guideLst>
        <p:guide orient="horz" pos="2880"/>
        <p:guide pos="5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E8898-8218-4620-AC52-6328085A9C9A}" type="doc">
      <dgm:prSet loTypeId="urn:microsoft.com/office/officeart/2005/8/layout/matrix1" loCatId="matrix" qsTypeId="urn:microsoft.com/office/officeart/2005/8/quickstyle/simple4" qsCatId="simple" csTypeId="urn:microsoft.com/office/officeart/2005/8/colors/accent3_5" csCatId="accent3" phldr="1"/>
      <dgm:spPr/>
    </dgm:pt>
    <dgm:pt modelId="{64AD1BD0-8D39-4607-95FF-D111D890B738}">
      <dgm:prSet phldrT="[Text]" custT="1"/>
      <dgm:spPr/>
      <dgm:t>
        <a:bodyPr/>
        <a:lstStyle/>
        <a:p>
          <a:r>
            <a:rPr lang="en-US" sz="2400" dirty="0" smtClean="0"/>
            <a:t>De-duplicate</a:t>
          </a:r>
          <a:endParaRPr lang="en-US" sz="2400" dirty="0"/>
        </a:p>
      </dgm:t>
    </dgm:pt>
    <dgm:pt modelId="{12939F77-A581-43FC-88BA-D61B2970DE78}" type="parTrans" cxnId="{7C9AD658-6594-4E68-ABB2-D5D6B5A2AB3E}">
      <dgm:prSet/>
      <dgm:spPr/>
      <dgm:t>
        <a:bodyPr/>
        <a:lstStyle/>
        <a:p>
          <a:endParaRPr lang="en-US" sz="3200"/>
        </a:p>
      </dgm:t>
    </dgm:pt>
    <dgm:pt modelId="{051B8F21-1457-410B-A54E-00364A88A1C2}" type="sibTrans" cxnId="{7C9AD658-6594-4E68-ABB2-D5D6B5A2AB3E}">
      <dgm:prSet/>
      <dgm:spPr/>
      <dgm:t>
        <a:bodyPr/>
        <a:lstStyle/>
        <a:p>
          <a:endParaRPr lang="en-US" sz="3200"/>
        </a:p>
      </dgm:t>
    </dgm:pt>
    <dgm:pt modelId="{488DAA9E-B59D-4C46-BB68-726CCB16B33F}">
      <dgm:prSet phldrT="[Text]" custT="1"/>
      <dgm:spPr/>
      <dgm:t>
        <a:bodyPr/>
        <a:lstStyle/>
        <a:p>
          <a:r>
            <a:rPr lang="en-US" sz="2400" dirty="0" smtClean="0"/>
            <a:t>Cite</a:t>
          </a:r>
          <a:endParaRPr lang="en-US" sz="2400" dirty="0"/>
        </a:p>
      </dgm:t>
    </dgm:pt>
    <dgm:pt modelId="{1A043869-F5E0-4B7A-B6B2-B2D991A889F6}" type="parTrans" cxnId="{FE68EB4B-30A5-4BC6-977A-DC8C9AFF5E05}">
      <dgm:prSet/>
      <dgm:spPr/>
      <dgm:t>
        <a:bodyPr/>
        <a:lstStyle/>
        <a:p>
          <a:endParaRPr lang="en-US" sz="3200"/>
        </a:p>
      </dgm:t>
    </dgm:pt>
    <dgm:pt modelId="{9DA316F6-DB1A-4B6C-A442-68488E0E109F}" type="sibTrans" cxnId="{FE68EB4B-30A5-4BC6-977A-DC8C9AFF5E05}">
      <dgm:prSet/>
      <dgm:spPr/>
      <dgm:t>
        <a:bodyPr/>
        <a:lstStyle/>
        <a:p>
          <a:endParaRPr lang="en-US" sz="3200"/>
        </a:p>
      </dgm:t>
    </dgm:pt>
    <dgm:pt modelId="{384FE165-3F44-44D7-87B9-14F46FAFB66C}">
      <dgm:prSet phldrT="[Text]"/>
      <dgm:spPr/>
      <dgm:t>
        <a:bodyPr/>
        <a:lstStyle/>
        <a:p>
          <a:endParaRPr lang="en-US" sz="3200" dirty="0"/>
        </a:p>
      </dgm:t>
    </dgm:pt>
    <dgm:pt modelId="{B42F7D59-D420-481E-96ED-803BB9657272}" type="parTrans" cxnId="{9254026E-2F8E-4C22-A25B-A609FED0D0CB}">
      <dgm:prSet/>
      <dgm:spPr/>
      <dgm:t>
        <a:bodyPr/>
        <a:lstStyle/>
        <a:p>
          <a:endParaRPr lang="en-US" sz="3200"/>
        </a:p>
      </dgm:t>
    </dgm:pt>
    <dgm:pt modelId="{1EF5C06C-A7F0-4721-AA27-10DC1500FA04}" type="sibTrans" cxnId="{9254026E-2F8E-4C22-A25B-A609FED0D0CB}">
      <dgm:prSet/>
      <dgm:spPr/>
      <dgm:t>
        <a:bodyPr/>
        <a:lstStyle/>
        <a:p>
          <a:endParaRPr lang="en-US" sz="3200"/>
        </a:p>
      </dgm:t>
    </dgm:pt>
    <dgm:pt modelId="{8D756240-BF91-480C-A4C0-942ED4431441}">
      <dgm:prSet phldrT="[Text]" custT="1"/>
      <dgm:spPr/>
      <dgm:t>
        <a:bodyPr/>
        <a:lstStyle/>
        <a:p>
          <a:r>
            <a:rPr lang="en-US" sz="2800" dirty="0" smtClean="0"/>
            <a:t>Link</a:t>
          </a:r>
          <a:endParaRPr lang="en-US" sz="2800" dirty="0"/>
        </a:p>
      </dgm:t>
    </dgm:pt>
    <dgm:pt modelId="{6222A7F4-4CD4-4BFC-A0D2-DEB9D4059E89}" type="parTrans" cxnId="{28CDEA84-7757-42C1-AA14-88E46A39280F}">
      <dgm:prSet/>
      <dgm:spPr/>
      <dgm:t>
        <a:bodyPr/>
        <a:lstStyle/>
        <a:p>
          <a:endParaRPr lang="en-US" sz="3200"/>
        </a:p>
      </dgm:t>
    </dgm:pt>
    <dgm:pt modelId="{4052FFF5-ED85-4BB4-B034-B6EF4A773084}" type="sibTrans" cxnId="{28CDEA84-7757-42C1-AA14-88E46A39280F}">
      <dgm:prSet/>
      <dgm:spPr/>
      <dgm:t>
        <a:bodyPr/>
        <a:lstStyle/>
        <a:p>
          <a:endParaRPr lang="en-US" sz="3200"/>
        </a:p>
      </dgm:t>
    </dgm:pt>
    <dgm:pt modelId="{CC7CD66A-6DB7-4C92-98ED-0A7ABFCDB522}">
      <dgm:prSet phldrT="[Text]" custT="1"/>
      <dgm:spPr/>
      <dgm:t>
        <a:bodyPr/>
        <a:lstStyle/>
        <a:p>
          <a:r>
            <a:rPr lang="en-US" sz="3200" dirty="0" smtClean="0"/>
            <a:t>Text Mine</a:t>
          </a:r>
          <a:endParaRPr lang="en-US" sz="3200" dirty="0"/>
        </a:p>
      </dgm:t>
    </dgm:pt>
    <dgm:pt modelId="{B5B53202-0073-49D7-9D93-DC10809E1DEA}" type="parTrans" cxnId="{EB9CD0E2-CF73-4657-AD36-F6FBE33F6079}">
      <dgm:prSet/>
      <dgm:spPr/>
      <dgm:t>
        <a:bodyPr/>
        <a:lstStyle/>
        <a:p>
          <a:endParaRPr lang="en-US" sz="3200"/>
        </a:p>
      </dgm:t>
    </dgm:pt>
    <dgm:pt modelId="{D6918932-20A4-4583-B793-551857C7308F}" type="sibTrans" cxnId="{EB9CD0E2-CF73-4657-AD36-F6FBE33F6079}">
      <dgm:prSet/>
      <dgm:spPr/>
      <dgm:t>
        <a:bodyPr/>
        <a:lstStyle/>
        <a:p>
          <a:endParaRPr lang="en-US" sz="3200"/>
        </a:p>
      </dgm:t>
    </dgm:pt>
    <dgm:pt modelId="{D30AE9A4-FF07-4FD8-9BE5-C391E3C6201A}">
      <dgm:prSet phldrT="[Text]" custT="1"/>
      <dgm:spPr/>
      <dgm:t>
        <a:bodyPr/>
        <a:lstStyle/>
        <a:p>
          <a:r>
            <a:rPr lang="en-US" sz="2400" dirty="0" smtClean="0"/>
            <a:t>Classify</a:t>
          </a:r>
          <a:endParaRPr lang="en-US" sz="2400" dirty="0"/>
        </a:p>
      </dgm:t>
    </dgm:pt>
    <dgm:pt modelId="{72DE56E5-4CE4-443B-A48C-BB38DEB9CD99}" type="sibTrans" cxnId="{F9AB0BD6-5940-4E82-A234-624AC0E9DA90}">
      <dgm:prSet/>
      <dgm:spPr/>
      <dgm:t>
        <a:bodyPr/>
        <a:lstStyle/>
        <a:p>
          <a:endParaRPr lang="en-US" sz="3200"/>
        </a:p>
      </dgm:t>
    </dgm:pt>
    <dgm:pt modelId="{253089E1-337A-4A0C-8BFD-70E8E77C3A36}" type="parTrans" cxnId="{F9AB0BD6-5940-4E82-A234-624AC0E9DA90}">
      <dgm:prSet/>
      <dgm:spPr/>
      <dgm:t>
        <a:bodyPr/>
        <a:lstStyle/>
        <a:p>
          <a:endParaRPr lang="en-US" sz="3200"/>
        </a:p>
      </dgm:t>
    </dgm:pt>
    <dgm:pt modelId="{1F97BB62-B7A6-48B4-8972-914F1A9B8051}" type="pres">
      <dgm:prSet presAssocID="{E0EE8898-8218-4620-AC52-6328085A9C9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72DD72-6893-4631-9484-2751CEE68DCD}" type="pres">
      <dgm:prSet presAssocID="{E0EE8898-8218-4620-AC52-6328085A9C9A}" presName="matrix" presStyleCnt="0"/>
      <dgm:spPr/>
    </dgm:pt>
    <dgm:pt modelId="{5C6690DA-608E-4547-ABA2-D444DB40B831}" type="pres">
      <dgm:prSet presAssocID="{E0EE8898-8218-4620-AC52-6328085A9C9A}" presName="tile1" presStyleLbl="node1" presStyleIdx="0" presStyleCnt="4" custLinFactNeighborY="0"/>
      <dgm:spPr/>
      <dgm:t>
        <a:bodyPr/>
        <a:lstStyle/>
        <a:p>
          <a:endParaRPr lang="en-US"/>
        </a:p>
      </dgm:t>
    </dgm:pt>
    <dgm:pt modelId="{D04704AE-3A31-4901-85F8-4EEA545D2C14}" type="pres">
      <dgm:prSet presAssocID="{E0EE8898-8218-4620-AC52-6328085A9C9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DB663-0D6E-4AD7-988A-ECC0890CBAA1}" type="pres">
      <dgm:prSet presAssocID="{E0EE8898-8218-4620-AC52-6328085A9C9A}" presName="tile2" presStyleLbl="node1" presStyleIdx="1" presStyleCnt="4"/>
      <dgm:spPr/>
      <dgm:t>
        <a:bodyPr/>
        <a:lstStyle/>
        <a:p>
          <a:endParaRPr lang="en-US"/>
        </a:p>
      </dgm:t>
    </dgm:pt>
    <dgm:pt modelId="{A6D0D61B-A561-47B2-96BD-7072643095C3}" type="pres">
      <dgm:prSet presAssocID="{E0EE8898-8218-4620-AC52-6328085A9C9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0C0F2-0769-4BF4-BBEC-55ABD5D8E11F}" type="pres">
      <dgm:prSet presAssocID="{E0EE8898-8218-4620-AC52-6328085A9C9A}" presName="tile3" presStyleLbl="node1" presStyleIdx="2" presStyleCnt="4"/>
      <dgm:spPr/>
      <dgm:t>
        <a:bodyPr/>
        <a:lstStyle/>
        <a:p>
          <a:endParaRPr lang="en-US"/>
        </a:p>
      </dgm:t>
    </dgm:pt>
    <dgm:pt modelId="{C13FDA06-16CE-4243-8B47-12B28803B714}" type="pres">
      <dgm:prSet presAssocID="{E0EE8898-8218-4620-AC52-6328085A9C9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E6DC3-5FCC-44F9-BD26-E833FD461BDC}" type="pres">
      <dgm:prSet presAssocID="{E0EE8898-8218-4620-AC52-6328085A9C9A}" presName="tile4" presStyleLbl="node1" presStyleIdx="3" presStyleCnt="4"/>
      <dgm:spPr/>
      <dgm:t>
        <a:bodyPr/>
        <a:lstStyle/>
        <a:p>
          <a:endParaRPr lang="en-US"/>
        </a:p>
      </dgm:t>
    </dgm:pt>
    <dgm:pt modelId="{B607D355-481B-4722-9032-9813D0017043}" type="pres">
      <dgm:prSet presAssocID="{E0EE8898-8218-4620-AC52-6328085A9C9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38739-B2FD-4434-96BE-440B45583ADF}" type="pres">
      <dgm:prSet presAssocID="{E0EE8898-8218-4620-AC52-6328085A9C9A}" presName="centerTile" presStyleLbl="fgShp" presStyleIdx="0" presStyleCnt="1" custScaleX="189571" custScaleY="13386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9AB0BD6-5940-4E82-A234-624AC0E9DA90}" srcId="{CC7CD66A-6DB7-4C92-98ED-0A7ABFCDB522}" destId="{D30AE9A4-FF07-4FD8-9BE5-C391E3C6201A}" srcOrd="1" destOrd="0" parTransId="{253089E1-337A-4A0C-8BFD-70E8E77C3A36}" sibTransId="{72DE56E5-4CE4-443B-A48C-BB38DEB9CD99}"/>
    <dgm:cxn modelId="{9254026E-2F8E-4C22-A25B-A609FED0D0CB}" srcId="{CC7CD66A-6DB7-4C92-98ED-0A7ABFCDB522}" destId="{384FE165-3F44-44D7-87B9-14F46FAFB66C}" srcOrd="4" destOrd="0" parTransId="{B42F7D59-D420-481E-96ED-803BB9657272}" sibTransId="{1EF5C06C-A7F0-4721-AA27-10DC1500FA04}"/>
    <dgm:cxn modelId="{4CA23D2F-8953-5F4A-99A4-A9380BEEE317}" type="presOf" srcId="{8D756240-BF91-480C-A4C0-942ED4431441}" destId="{5C6690DA-608E-4547-ABA2-D444DB40B831}" srcOrd="0" destOrd="0" presId="urn:microsoft.com/office/officeart/2005/8/layout/matrix1"/>
    <dgm:cxn modelId="{FE68EB4B-30A5-4BC6-977A-DC8C9AFF5E05}" srcId="{CC7CD66A-6DB7-4C92-98ED-0A7ABFCDB522}" destId="{488DAA9E-B59D-4C46-BB68-726CCB16B33F}" srcOrd="3" destOrd="0" parTransId="{1A043869-F5E0-4B7A-B6B2-B2D991A889F6}" sibTransId="{9DA316F6-DB1A-4B6C-A442-68488E0E109F}"/>
    <dgm:cxn modelId="{AEE46029-F058-6F4B-864D-D325D7F5F92F}" type="presOf" srcId="{D30AE9A4-FF07-4FD8-9BE5-C391E3C6201A}" destId="{A6D0D61B-A561-47B2-96BD-7072643095C3}" srcOrd="1" destOrd="0" presId="urn:microsoft.com/office/officeart/2005/8/layout/matrix1"/>
    <dgm:cxn modelId="{7C9AD658-6594-4E68-ABB2-D5D6B5A2AB3E}" srcId="{CC7CD66A-6DB7-4C92-98ED-0A7ABFCDB522}" destId="{64AD1BD0-8D39-4607-95FF-D111D890B738}" srcOrd="2" destOrd="0" parTransId="{12939F77-A581-43FC-88BA-D61B2970DE78}" sibTransId="{051B8F21-1457-410B-A54E-00364A88A1C2}"/>
    <dgm:cxn modelId="{EB9CD0E2-CF73-4657-AD36-F6FBE33F6079}" srcId="{E0EE8898-8218-4620-AC52-6328085A9C9A}" destId="{CC7CD66A-6DB7-4C92-98ED-0A7ABFCDB522}" srcOrd="0" destOrd="0" parTransId="{B5B53202-0073-49D7-9D93-DC10809E1DEA}" sibTransId="{D6918932-20A4-4583-B793-551857C7308F}"/>
    <dgm:cxn modelId="{4EC71A75-718B-0949-8AAF-50150BDD90B8}" type="presOf" srcId="{488DAA9E-B59D-4C46-BB68-726CCB16B33F}" destId="{A5AE6DC3-5FCC-44F9-BD26-E833FD461BDC}" srcOrd="0" destOrd="0" presId="urn:microsoft.com/office/officeart/2005/8/layout/matrix1"/>
    <dgm:cxn modelId="{22C21348-AAEA-B649-8BB4-00B82B7D4ED8}" type="presOf" srcId="{CC7CD66A-6DB7-4C92-98ED-0A7ABFCDB522}" destId="{E4738739-B2FD-4434-96BE-440B45583ADF}" srcOrd="0" destOrd="0" presId="urn:microsoft.com/office/officeart/2005/8/layout/matrix1"/>
    <dgm:cxn modelId="{737571B9-ACBC-ED48-A61D-8DB150E3068C}" type="presOf" srcId="{64AD1BD0-8D39-4607-95FF-D111D890B738}" destId="{3CB0C0F2-0769-4BF4-BBEC-55ABD5D8E11F}" srcOrd="0" destOrd="0" presId="urn:microsoft.com/office/officeart/2005/8/layout/matrix1"/>
    <dgm:cxn modelId="{C045DF38-25C3-3446-B473-49BA7B6C017E}" type="presOf" srcId="{488DAA9E-B59D-4C46-BB68-726CCB16B33F}" destId="{B607D355-481B-4722-9032-9813D0017043}" srcOrd="1" destOrd="0" presId="urn:microsoft.com/office/officeart/2005/8/layout/matrix1"/>
    <dgm:cxn modelId="{F1318DC1-8156-4D42-81A7-03969B8669E1}" type="presOf" srcId="{E0EE8898-8218-4620-AC52-6328085A9C9A}" destId="{1F97BB62-B7A6-48B4-8972-914F1A9B8051}" srcOrd="0" destOrd="0" presId="urn:microsoft.com/office/officeart/2005/8/layout/matrix1"/>
    <dgm:cxn modelId="{28CDEA84-7757-42C1-AA14-88E46A39280F}" srcId="{CC7CD66A-6DB7-4C92-98ED-0A7ABFCDB522}" destId="{8D756240-BF91-480C-A4C0-942ED4431441}" srcOrd="0" destOrd="0" parTransId="{6222A7F4-4CD4-4BFC-A0D2-DEB9D4059E89}" sibTransId="{4052FFF5-ED85-4BB4-B034-B6EF4A773084}"/>
    <dgm:cxn modelId="{61A3E0DF-631E-3340-B416-7E14D0C51D8E}" type="presOf" srcId="{64AD1BD0-8D39-4607-95FF-D111D890B738}" destId="{C13FDA06-16CE-4243-8B47-12B28803B714}" srcOrd="1" destOrd="0" presId="urn:microsoft.com/office/officeart/2005/8/layout/matrix1"/>
    <dgm:cxn modelId="{23BD8D68-E803-2249-BECB-DC5E31345E45}" type="presOf" srcId="{8D756240-BF91-480C-A4C0-942ED4431441}" destId="{D04704AE-3A31-4901-85F8-4EEA545D2C14}" srcOrd="1" destOrd="0" presId="urn:microsoft.com/office/officeart/2005/8/layout/matrix1"/>
    <dgm:cxn modelId="{37587BCB-E579-2945-BA18-32B78A0EF2D1}" type="presOf" srcId="{D30AE9A4-FF07-4FD8-9BE5-C391E3C6201A}" destId="{000DB663-0D6E-4AD7-988A-ECC0890CBAA1}" srcOrd="0" destOrd="0" presId="urn:microsoft.com/office/officeart/2005/8/layout/matrix1"/>
    <dgm:cxn modelId="{DEEE1F09-BFCD-EE49-890B-37CF4692D88E}" type="presParOf" srcId="{1F97BB62-B7A6-48B4-8972-914F1A9B8051}" destId="{1D72DD72-6893-4631-9484-2751CEE68DCD}" srcOrd="0" destOrd="0" presId="urn:microsoft.com/office/officeart/2005/8/layout/matrix1"/>
    <dgm:cxn modelId="{BE88BBEE-AC77-A742-A878-9184989296E4}" type="presParOf" srcId="{1D72DD72-6893-4631-9484-2751CEE68DCD}" destId="{5C6690DA-608E-4547-ABA2-D444DB40B831}" srcOrd="0" destOrd="0" presId="urn:microsoft.com/office/officeart/2005/8/layout/matrix1"/>
    <dgm:cxn modelId="{A1BDE8AA-BD3D-DB4A-84E2-023157B8CA42}" type="presParOf" srcId="{1D72DD72-6893-4631-9484-2751CEE68DCD}" destId="{D04704AE-3A31-4901-85F8-4EEA545D2C14}" srcOrd="1" destOrd="0" presId="urn:microsoft.com/office/officeart/2005/8/layout/matrix1"/>
    <dgm:cxn modelId="{33E28101-DDE3-4C49-960C-FEF24AB8A4C8}" type="presParOf" srcId="{1D72DD72-6893-4631-9484-2751CEE68DCD}" destId="{000DB663-0D6E-4AD7-988A-ECC0890CBAA1}" srcOrd="2" destOrd="0" presId="urn:microsoft.com/office/officeart/2005/8/layout/matrix1"/>
    <dgm:cxn modelId="{1558F027-D79F-354D-A302-9D81BE2EF394}" type="presParOf" srcId="{1D72DD72-6893-4631-9484-2751CEE68DCD}" destId="{A6D0D61B-A561-47B2-96BD-7072643095C3}" srcOrd="3" destOrd="0" presId="urn:microsoft.com/office/officeart/2005/8/layout/matrix1"/>
    <dgm:cxn modelId="{3945F233-6446-DB41-B79A-EE06F7BB3E69}" type="presParOf" srcId="{1D72DD72-6893-4631-9484-2751CEE68DCD}" destId="{3CB0C0F2-0769-4BF4-BBEC-55ABD5D8E11F}" srcOrd="4" destOrd="0" presId="urn:microsoft.com/office/officeart/2005/8/layout/matrix1"/>
    <dgm:cxn modelId="{4CDE6EE8-9343-7F46-89E2-14CC1B93B495}" type="presParOf" srcId="{1D72DD72-6893-4631-9484-2751CEE68DCD}" destId="{C13FDA06-16CE-4243-8B47-12B28803B714}" srcOrd="5" destOrd="0" presId="urn:microsoft.com/office/officeart/2005/8/layout/matrix1"/>
    <dgm:cxn modelId="{C5DBF3CD-C4B7-2A43-BA48-8EB1D6E83091}" type="presParOf" srcId="{1D72DD72-6893-4631-9484-2751CEE68DCD}" destId="{A5AE6DC3-5FCC-44F9-BD26-E833FD461BDC}" srcOrd="6" destOrd="0" presId="urn:microsoft.com/office/officeart/2005/8/layout/matrix1"/>
    <dgm:cxn modelId="{1E61EF77-3ED0-574C-8273-5F29D43CF64A}" type="presParOf" srcId="{1D72DD72-6893-4631-9484-2751CEE68DCD}" destId="{B607D355-481B-4722-9032-9813D0017043}" srcOrd="7" destOrd="0" presId="urn:microsoft.com/office/officeart/2005/8/layout/matrix1"/>
    <dgm:cxn modelId="{EA002D60-B838-0743-A28B-3CE4D78B2A47}" type="presParOf" srcId="{1F97BB62-B7A6-48B4-8972-914F1A9B8051}" destId="{E4738739-B2FD-4434-96BE-440B45583A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690DA-608E-4547-ABA2-D444DB40B831}">
      <dsp:nvSpPr>
        <dsp:cNvPr id="0" name=""/>
        <dsp:cNvSpPr/>
      </dsp:nvSpPr>
      <dsp:spPr>
        <a:xfrm rot="16200000">
          <a:off x="843423" y="-843423"/>
          <a:ext cx="730380" cy="2417227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Link</a:t>
          </a:r>
          <a:endParaRPr lang="en-US" sz="2800" kern="1200" dirty="0"/>
        </a:p>
      </dsp:txBody>
      <dsp:txXfrm rot="5400000">
        <a:off x="0" y="0"/>
        <a:ext cx="2417227" cy="547785"/>
      </dsp:txXfrm>
    </dsp:sp>
    <dsp:sp modelId="{000DB663-0D6E-4AD7-988A-ECC0890CBAA1}">
      <dsp:nvSpPr>
        <dsp:cNvPr id="0" name=""/>
        <dsp:cNvSpPr/>
      </dsp:nvSpPr>
      <dsp:spPr>
        <a:xfrm>
          <a:off x="2417227" y="0"/>
          <a:ext cx="2417227" cy="730380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Classify</a:t>
          </a:r>
          <a:endParaRPr lang="en-US" sz="2400" kern="1200" dirty="0"/>
        </a:p>
      </dsp:txBody>
      <dsp:txXfrm>
        <a:off x="2417227" y="0"/>
        <a:ext cx="2417227" cy="547785"/>
      </dsp:txXfrm>
    </dsp:sp>
    <dsp:sp modelId="{3CB0C0F2-0769-4BF4-BBEC-55ABD5D8E11F}">
      <dsp:nvSpPr>
        <dsp:cNvPr id="0" name=""/>
        <dsp:cNvSpPr/>
      </dsp:nvSpPr>
      <dsp:spPr>
        <a:xfrm rot="10800000">
          <a:off x="0" y="730380"/>
          <a:ext cx="2417227" cy="730380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De-duplicate</a:t>
          </a:r>
          <a:endParaRPr lang="en-US" sz="2400" kern="1200" dirty="0"/>
        </a:p>
      </dsp:txBody>
      <dsp:txXfrm rot="10800000">
        <a:off x="0" y="912975"/>
        <a:ext cx="2417227" cy="547785"/>
      </dsp:txXfrm>
    </dsp:sp>
    <dsp:sp modelId="{A5AE6DC3-5FCC-44F9-BD26-E833FD461BDC}">
      <dsp:nvSpPr>
        <dsp:cNvPr id="0" name=""/>
        <dsp:cNvSpPr/>
      </dsp:nvSpPr>
      <dsp:spPr>
        <a:xfrm rot="5400000">
          <a:off x="3260650" y="-113043"/>
          <a:ext cx="730380" cy="2417227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Cite</a:t>
          </a:r>
          <a:endParaRPr lang="en-US" sz="2400" kern="1200" dirty="0"/>
        </a:p>
      </dsp:txBody>
      <dsp:txXfrm rot="-5400000">
        <a:off x="2417227" y="912976"/>
        <a:ext cx="2417227" cy="547785"/>
      </dsp:txXfrm>
    </dsp:sp>
    <dsp:sp modelId="{E4738739-B2FD-4434-96BE-440B45583ADF}">
      <dsp:nvSpPr>
        <dsp:cNvPr id="0" name=""/>
        <dsp:cNvSpPr/>
      </dsp:nvSpPr>
      <dsp:spPr>
        <a:xfrm>
          <a:off x="1042518" y="485955"/>
          <a:ext cx="2749417" cy="488850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Text Mine</a:t>
          </a:r>
          <a:endParaRPr lang="en-US" sz="3200" kern="1200" dirty="0"/>
        </a:p>
      </dsp:txBody>
      <dsp:txXfrm>
        <a:off x="1066382" y="509819"/>
        <a:ext cx="2701689" cy="441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3F88B4-AFD2-AA4D-B3ED-3A6F6B8023C9}" type="datetime1">
              <a:rPr lang="en-US" smtClean="0"/>
              <a:t>23/01/13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D8FB2B-484D-ED41-B7D4-203391F286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68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98EDBF-6D08-6F42-A947-5716DC530D4A}" type="datetime1">
              <a:rPr lang="en-US" smtClean="0"/>
              <a:t>23/01/13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CB501B-9145-384C-860E-E18BA7581B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2678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0824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81647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22471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63295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041198" algn="l" defTabSz="8164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438" algn="l" defTabSz="8164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677" algn="l" defTabSz="8164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917" algn="l" defTabSz="8164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38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38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z="2800" dirty="0" smtClean="0"/>
              <a:t>Publications from OA repositories</a:t>
            </a:r>
          </a:p>
          <a:p>
            <a:pPr lvl="1"/>
            <a:r>
              <a:rPr lang="en-GB" sz="2800" dirty="0" smtClean="0"/>
              <a:t>Links to </a:t>
            </a:r>
            <a:r>
              <a:rPr lang="en-GB" sz="2800" i="1" dirty="0" smtClean="0"/>
              <a:t>any</a:t>
            </a:r>
            <a:r>
              <a:rPr lang="en-GB" sz="2800" dirty="0" smtClean="0"/>
              <a:t> funding information</a:t>
            </a:r>
          </a:p>
          <a:p>
            <a:pPr lvl="1"/>
            <a:r>
              <a:rPr lang="en-GB" sz="2800" dirty="0" smtClean="0"/>
              <a:t>Links them to data repositories</a:t>
            </a:r>
          </a:p>
          <a:p>
            <a:pPr lvl="1"/>
            <a:r>
              <a:rPr lang="en-GB" sz="2800" dirty="0" smtClean="0"/>
              <a:t>Integrating national research systems</a:t>
            </a:r>
          </a:p>
          <a:p>
            <a:pPr lvl="1"/>
            <a:r>
              <a:rPr lang="en-GB" sz="2800" dirty="0" smtClean="0"/>
              <a:t>Produces new knowledge / service</a:t>
            </a:r>
          </a:p>
          <a:p>
            <a:pPr lvl="1"/>
            <a:r>
              <a:rPr lang="en-GB" sz="2800" dirty="0" smtClean="0"/>
              <a:t>Monitoring for research administrators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51DB17-F1E9-4B52-903B-55636D61F97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38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4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openaire.eu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10" y="7186615"/>
            <a:ext cx="1727369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733" y="7524750"/>
            <a:ext cx="210840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93" y="2411761"/>
            <a:ext cx="13970917" cy="2160240"/>
          </a:xfrm>
          <a:prstGeom prst="rect">
            <a:avLst/>
          </a:prstGeom>
        </p:spPr>
        <p:txBody>
          <a:bodyPr lIns="81648" tIns="40825" rIns="81648" bIns="40825" anchor="b">
            <a:noAutofit/>
          </a:bodyPr>
          <a:lstStyle>
            <a:lvl1pPr algn="ctr">
              <a:defRPr sz="7900" b="1" i="0" baseline="0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7517" y="4572001"/>
            <a:ext cx="12193191" cy="1296144"/>
          </a:xfrm>
        </p:spPr>
        <p:txBody>
          <a:bodyPr/>
          <a:lstStyle>
            <a:lvl1pPr marL="0" indent="0" algn="ctr">
              <a:buNone/>
              <a:defRPr sz="22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  <a:lvl2pPr marL="408240" indent="0" algn="ctr">
              <a:buNone/>
              <a:defRPr sz="1700"/>
            </a:lvl2pPr>
            <a:lvl3pPr marL="816479" indent="0" algn="ctr">
              <a:buNone/>
              <a:defRPr sz="1600"/>
            </a:lvl3pPr>
            <a:lvl4pPr marL="1224719" indent="0" algn="ctr">
              <a:buNone/>
              <a:defRPr sz="1400"/>
            </a:lvl4pPr>
            <a:lvl5pPr marL="1632958" indent="0" algn="ctr">
              <a:buNone/>
              <a:defRPr sz="1400"/>
            </a:lvl5pPr>
            <a:lvl6pPr marL="2041198" indent="0" algn="ctr">
              <a:buNone/>
              <a:defRPr sz="1400"/>
            </a:lvl6pPr>
            <a:lvl7pPr marL="2449438" indent="0" algn="ctr">
              <a:buNone/>
              <a:defRPr sz="1400"/>
            </a:lvl7pPr>
            <a:lvl8pPr marL="2857677" indent="0" algn="ctr">
              <a:buNone/>
              <a:defRPr sz="1400"/>
            </a:lvl8pPr>
            <a:lvl9pPr marL="3265917" indent="0" algn="ctr">
              <a:buNone/>
              <a:defRPr sz="1400"/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59758" y="323853"/>
            <a:ext cx="9144893" cy="719137"/>
          </a:xfrm>
        </p:spPr>
        <p:txBody>
          <a:bodyPr anchor="b"/>
          <a:lstStyle>
            <a:lvl1pPr marL="238140" indent="0" algn="ctr">
              <a:buNone/>
              <a:defRPr sz="2200" baseline="0">
                <a:solidFill>
                  <a:srgbClr val="636363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23941" y="1043610"/>
            <a:ext cx="7488968" cy="865188"/>
          </a:xfrm>
        </p:spPr>
        <p:txBody>
          <a:bodyPr/>
          <a:lstStyle>
            <a:lvl1pPr marL="238140" indent="0" algn="ctr">
              <a:buNone/>
              <a:defRPr sz="16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  <a:lvl2pPr marL="635039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65359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 St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" y="7524750"/>
            <a:ext cx="2109993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1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 rot="10800000" flipH="1">
            <a:off x="0" y="3867151"/>
            <a:ext cx="2057602" cy="1760539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 rot="10800000" flipH="1">
            <a:off x="5825108" y="0"/>
            <a:ext cx="738259" cy="684213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684" y="395538"/>
            <a:ext cx="12645027" cy="1596009"/>
          </a:xfrm>
          <a:prstGeom prst="rect">
            <a:avLst/>
          </a:prstGeom>
        </p:spPr>
        <p:txBody>
          <a:bodyPr vert="horz" lIns="81648" tIns="40825" rIns="81648" bIns="40825" anchor="b">
            <a:normAutofit/>
          </a:bodyPr>
          <a:lstStyle>
            <a:lvl1pPr algn="l">
              <a:defRPr sz="81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7192602" y="3419973"/>
            <a:ext cx="5329113" cy="4464395"/>
          </a:xfrm>
        </p:spPr>
        <p:txBody>
          <a:bodyPr/>
          <a:lstStyle>
            <a:lvl1pPr marL="238140" indent="0">
              <a:lnSpc>
                <a:spcPct val="110000"/>
              </a:lnSpc>
              <a:buNone/>
              <a:defRPr sz="2200" baseline="0">
                <a:latin typeface="PF Paperback Light"/>
                <a:cs typeface="PF Paperback Light"/>
              </a:defRPr>
            </a:lvl1pPr>
            <a:lvl2pPr marL="635039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871697" y="3419874"/>
            <a:ext cx="4032842" cy="4463135"/>
          </a:xfrm>
        </p:spPr>
        <p:txBody>
          <a:bodyPr/>
          <a:lstStyle>
            <a:lvl1pPr marL="238140" indent="0" algn="ctr">
              <a:lnSpc>
                <a:spcPct val="110000"/>
              </a:lnSpc>
              <a:buNone/>
              <a:defRPr cap="small" baseline="0">
                <a:solidFill>
                  <a:srgbClr val="ED9109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799682" y="2052542"/>
            <a:ext cx="12602806" cy="1151308"/>
          </a:xfrm>
        </p:spPr>
        <p:txBody>
          <a:bodyPr>
            <a:noAutofit/>
          </a:bodyPr>
          <a:lstStyle>
            <a:lvl1pPr marL="160724" indent="0">
              <a:buNone/>
              <a:defRPr sz="22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FB46-BA47-D64B-9689-4FE8CCD2BE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13055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3" y="-2700337"/>
            <a:ext cx="17275275" cy="11844337"/>
            <a:chOff x="0" y="-2700338"/>
            <a:chExt cx="17273588" cy="11844338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16256000" cy="9144000"/>
            </a:xfrm>
            <a:prstGeom prst="rect">
              <a:avLst/>
            </a:prstGeom>
            <a:solidFill>
              <a:schemeClr val="bg1">
                <a:lumMod val="50000"/>
                <a:alpha val="4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l-GR">
                <a:solidFill>
                  <a:srgbClr val="646464"/>
                </a:solidFill>
                <a:latin typeface="PF Paperback Black"/>
                <a:cs typeface="PF Paperback Black"/>
              </a:endParaRPr>
            </a:p>
          </p:txBody>
        </p:sp>
        <p:pic>
          <p:nvPicPr>
            <p:cNvPr id="7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13" y="-2700338"/>
              <a:ext cx="13274675" cy="1152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39982" y="3923929"/>
            <a:ext cx="8065684" cy="1512169"/>
          </a:xfrm>
        </p:spPr>
        <p:txBody>
          <a:bodyPr anchor="ctr">
            <a:noAutofit/>
          </a:bodyPr>
          <a:lstStyle>
            <a:lvl1pPr marL="238140" indent="0" algn="ctr">
              <a:buNone/>
              <a:defRPr sz="8600" b="0" cap="all">
                <a:solidFill>
                  <a:srgbClr val="28288C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239982" y="1979713"/>
            <a:ext cx="8065684" cy="1945308"/>
          </a:xfrm>
        </p:spPr>
        <p:txBody>
          <a:bodyPr anchor="b">
            <a:noAutofit/>
          </a:bodyPr>
          <a:lstStyle>
            <a:lvl1pPr marL="238140" indent="0" algn="ctr">
              <a:buNone/>
              <a:defRPr sz="79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239982" y="5436096"/>
            <a:ext cx="8065684" cy="2304256"/>
          </a:xfrm>
        </p:spPr>
        <p:txBody>
          <a:bodyPr>
            <a:noAutofit/>
          </a:bodyPr>
          <a:lstStyle>
            <a:lvl1pPr marL="238140" indent="0" algn="ctr">
              <a:buNone/>
              <a:defRPr sz="79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56ED-5341-724D-9F64-9B4EADE30C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3902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455" y="3995937"/>
            <a:ext cx="12890692" cy="1668016"/>
          </a:xfrm>
          <a:prstGeom prst="rect">
            <a:avLst/>
          </a:prstGeom>
          <a:solidFill>
            <a:srgbClr val="28288C"/>
          </a:solidFill>
        </p:spPr>
        <p:txBody>
          <a:bodyPr vert="horz" lIns="81648" tIns="40825" rIns="81648" bIns="40825" anchor="ctr">
            <a:noAutofit/>
          </a:bodyPr>
          <a:lstStyle>
            <a:lvl1pPr algn="ctr">
              <a:defRPr sz="8100" cap="all" baseline="0">
                <a:solidFill>
                  <a:schemeClr val="bg1"/>
                </a:solidFill>
                <a:latin typeface="PF Paperback Black"/>
                <a:cs typeface="PF Paperback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719455" y="1187624"/>
            <a:ext cx="12890692" cy="2808560"/>
          </a:xfrm>
        </p:spPr>
        <p:txBody>
          <a:bodyPr anchor="b"/>
          <a:lstStyle>
            <a:lvl1pPr marL="238140" indent="0" algn="ctr">
              <a:spcAft>
                <a:spcPts val="537"/>
              </a:spcAft>
              <a:buNone/>
              <a:defRPr sz="71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19455" y="5652120"/>
            <a:ext cx="12890692" cy="2159001"/>
          </a:xfrm>
        </p:spPr>
        <p:txBody>
          <a:bodyPr/>
          <a:lstStyle>
            <a:lvl1pPr marL="238140" indent="0" algn="ctr">
              <a:spcAft>
                <a:spcPts val="537"/>
              </a:spcAft>
              <a:buNone/>
              <a:defRPr sz="71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EFAB-C34A-5C41-B153-92EACB97F4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0064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 &amp;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032869" y="3924302"/>
            <a:ext cx="8641607" cy="191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8" tIns="40825" rIns="81648" bIns="40825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GB" sz="2500" dirty="0" smtClean="0">
                <a:solidFill>
                  <a:srgbClr val="818181"/>
                </a:solidFill>
                <a:latin typeface="PF Paperback Light"/>
                <a:cs typeface="PF Paperback Light"/>
                <a:hlinkClick r:id="rId2"/>
              </a:rPr>
              <a:t>www.openaire.eu</a:t>
            </a:r>
            <a:endParaRPr lang="en-GB" sz="25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  <a:p>
            <a:pPr>
              <a:lnSpc>
                <a:spcPct val="120000"/>
              </a:lnSpc>
              <a:defRPr/>
            </a:pPr>
            <a:r>
              <a:rPr lang="de-DE" sz="25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@</a:t>
            </a:r>
            <a:r>
              <a:rPr lang="de-DE" sz="25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openaire_eu</a:t>
            </a:r>
            <a:endParaRPr lang="de-DE" sz="25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  <a:p>
            <a:pPr>
              <a:lnSpc>
                <a:spcPct val="120000"/>
              </a:lnSpc>
              <a:defRPr/>
            </a:pPr>
            <a:r>
              <a:rPr lang="da-DK" sz="25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facebook.com</a:t>
            </a:r>
            <a:r>
              <a:rPr lang="da-DK" sz="25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25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25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25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openaire</a:t>
            </a:r>
            <a:r>
              <a:rPr lang="da-DK" sz="25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da-DK" sz="25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linkedin.com</a:t>
            </a:r>
            <a:r>
              <a:rPr lang="da-DK" sz="25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25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25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/OpenAIRE-3893548</a:t>
            </a:r>
            <a:endParaRPr lang="de-DE" sz="25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</p:txBody>
      </p:sp>
      <p:pic>
        <p:nvPicPr>
          <p:cNvPr id="5" name="Picture 6" descr="posterweb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27" y="3995741"/>
            <a:ext cx="40644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ostermailic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95" y="7451725"/>
            <a:ext cx="54615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sterlinkedinic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25" y="5651501"/>
            <a:ext cx="4572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sterfbico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72" y="5148265"/>
            <a:ext cx="190518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stertwitterico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41" y="4622802"/>
            <a:ext cx="469946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4312071" y="1331914"/>
            <a:ext cx="8138320" cy="99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8" tIns="40825" rIns="81648" bIns="40825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defRPr/>
            </a:pPr>
            <a:r>
              <a:rPr lang="en-GB" sz="5900" b="1" dirty="0" smtClean="0">
                <a:solidFill>
                  <a:srgbClr val="000090"/>
                </a:solidFill>
                <a:latin typeface="PF Paperback"/>
                <a:cs typeface="PF Paperback"/>
              </a:rPr>
              <a:t>Thank you!</a:t>
            </a:r>
          </a:p>
        </p:txBody>
      </p:sp>
      <p:pic>
        <p:nvPicPr>
          <p:cNvPr id="11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" y="7524750"/>
            <a:ext cx="2109993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1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151547" y="2411761"/>
            <a:ext cx="12602806" cy="1080121"/>
          </a:xfrm>
        </p:spPr>
        <p:txBody>
          <a:bodyPr anchor="ctr">
            <a:noAutofit/>
          </a:bodyPr>
          <a:lstStyle>
            <a:lvl1pPr marL="77148" indent="0" algn="ctr">
              <a:buNone/>
              <a:defRPr sz="25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248692" y="7092281"/>
            <a:ext cx="7058714" cy="936105"/>
          </a:xfrm>
        </p:spPr>
        <p:txBody>
          <a:bodyPr anchor="ctr">
            <a:noAutofit/>
          </a:bodyPr>
          <a:lstStyle>
            <a:lvl1pPr marL="0" indent="0">
              <a:buNone/>
              <a:defRPr sz="250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AE49F-290E-0B47-BDD3-0179628899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21440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2314805" y="4068763"/>
            <a:ext cx="11594645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51924" y="1979713"/>
            <a:ext cx="8568576" cy="2016124"/>
          </a:xfrm>
        </p:spPr>
        <p:txBody>
          <a:bodyPr anchor="b">
            <a:noAutofit/>
          </a:bodyPr>
          <a:lstStyle>
            <a:lvl1pPr marL="0" indent="0" algn="ctr">
              <a:buNone/>
              <a:defRPr sz="59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672075" y="4211961"/>
            <a:ext cx="6985459" cy="2736304"/>
          </a:xfrm>
        </p:spPr>
        <p:txBody>
          <a:bodyPr/>
          <a:lstStyle>
            <a:lvl1pPr marL="0" indent="0" algn="ctr">
              <a:buNone/>
              <a:defRPr sz="59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583637" y="-1548681"/>
            <a:ext cx="1943216" cy="6624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56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1297457" y="3491880"/>
            <a:ext cx="1944876" cy="62646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56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743916" y="7596190"/>
            <a:ext cx="7130160" cy="792161"/>
          </a:xfrm>
        </p:spPr>
        <p:txBody>
          <a:bodyPr>
            <a:noAutofit/>
          </a:bodyPr>
          <a:lstStyle>
            <a:lvl1pPr marL="0" indent="0" algn="ctr">
              <a:buNone/>
              <a:defRPr sz="2200" baseline="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C8C2-909B-364C-8AF2-4EFA3E7472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38922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" y="7524750"/>
            <a:ext cx="2109993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1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770" y="2279651"/>
            <a:ext cx="14022170" cy="3444479"/>
          </a:xfrm>
          <a:prstGeom prst="rect">
            <a:avLst/>
          </a:prstGeom>
        </p:spPr>
        <p:txBody>
          <a:bodyPr lIns="81648" tIns="40825" rIns="81648" bIns="40825" anchor="b"/>
          <a:lstStyle>
            <a:lvl1pPr>
              <a:defRPr sz="6500" b="1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083" y="5759773"/>
            <a:ext cx="14022170" cy="1692548"/>
          </a:xfrm>
        </p:spPr>
        <p:txBody>
          <a:bodyPr/>
          <a:lstStyle>
            <a:lvl1pPr marL="0" indent="0">
              <a:buNone/>
              <a:defRPr sz="2900" baseline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  <a:lvl2pPr marL="408240" indent="0">
              <a:buNone/>
              <a:defRPr sz="1700"/>
            </a:lvl2pPr>
            <a:lvl3pPr marL="816479" indent="0">
              <a:buNone/>
              <a:defRPr sz="1600"/>
            </a:lvl3pPr>
            <a:lvl4pPr marL="1224719" indent="0">
              <a:buNone/>
              <a:defRPr sz="1400"/>
            </a:lvl4pPr>
            <a:lvl5pPr marL="1632958" indent="0">
              <a:buNone/>
              <a:defRPr sz="1400"/>
            </a:lvl5pPr>
            <a:lvl6pPr marL="2041198" indent="0">
              <a:buNone/>
              <a:defRPr sz="1400"/>
            </a:lvl6pPr>
            <a:lvl7pPr marL="2449438" indent="0">
              <a:buNone/>
              <a:defRPr sz="1400"/>
            </a:lvl7pPr>
            <a:lvl8pPr marL="2857677" indent="0">
              <a:buNone/>
              <a:defRPr sz="1400"/>
            </a:lvl8pPr>
            <a:lvl9pPr marL="3265917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CFD90-F0CD-544E-9913-70E8E53DA2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56352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0" y="3867151"/>
            <a:ext cx="2057602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5825108" y="0"/>
            <a:ext cx="738259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" y="7524750"/>
            <a:ext cx="2109993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1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698" y="395538"/>
            <a:ext cx="12268183" cy="1564357"/>
          </a:xfrm>
          <a:prstGeom prst="rect">
            <a:avLst/>
          </a:prstGeom>
        </p:spPr>
        <p:txBody>
          <a:bodyPr lIns="81648" tIns="40825" rIns="81648" bIns="40825" anchor="b">
            <a:normAutofit/>
          </a:bodyPr>
          <a:lstStyle>
            <a:lvl1pPr>
              <a:defRPr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9961" y="2339753"/>
            <a:ext cx="6464932" cy="562314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7308" y="2339753"/>
            <a:ext cx="6464932" cy="562314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758558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" y="7524750"/>
            <a:ext cx="2109993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1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695" y="366713"/>
            <a:ext cx="12260245" cy="1524000"/>
          </a:xfrm>
          <a:prstGeom prst="rect">
            <a:avLst/>
          </a:prstGeom>
        </p:spPr>
        <p:txBody>
          <a:bodyPr lIns="81648" tIns="40825" rIns="81648" bIns="40825" anchor="b">
            <a:normAutofit/>
          </a:bodyPr>
          <a:lstStyle>
            <a:lvl1pPr>
              <a:defRPr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775" y="1985965"/>
            <a:ext cx="6874547" cy="85407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2D5BE5"/>
                </a:solidFill>
              </a:defRPr>
            </a:lvl1pPr>
            <a:lvl2pPr marL="408240" indent="0">
              <a:buNone/>
              <a:defRPr sz="1700" b="1"/>
            </a:lvl2pPr>
            <a:lvl3pPr marL="816479" indent="0">
              <a:buNone/>
              <a:defRPr sz="1600" b="1"/>
            </a:lvl3pPr>
            <a:lvl4pPr marL="1224719" indent="0">
              <a:buNone/>
              <a:defRPr sz="1400" b="1"/>
            </a:lvl4pPr>
            <a:lvl5pPr marL="1632958" indent="0">
              <a:buNone/>
              <a:defRPr sz="1400" b="1"/>
            </a:lvl5pPr>
            <a:lvl6pPr marL="2041198" indent="0">
              <a:buNone/>
              <a:defRPr sz="1400" b="1"/>
            </a:lvl6pPr>
            <a:lvl7pPr marL="2449438" indent="0">
              <a:buNone/>
              <a:defRPr sz="1400" b="1"/>
            </a:lvl7pPr>
            <a:lvl8pPr marL="2857677" indent="0">
              <a:buNone/>
              <a:defRPr sz="1400" b="1"/>
            </a:lvl8pPr>
            <a:lvl9pPr marL="326591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775" y="2925765"/>
            <a:ext cx="6874547" cy="530383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4222" y="1985965"/>
            <a:ext cx="6877722" cy="85407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2D5BE5"/>
                </a:solidFill>
              </a:defRPr>
            </a:lvl1pPr>
            <a:lvl2pPr marL="408240" indent="0">
              <a:buNone/>
              <a:defRPr sz="1700" b="1"/>
            </a:lvl2pPr>
            <a:lvl3pPr marL="816479" indent="0">
              <a:buNone/>
              <a:defRPr sz="1600" b="1"/>
            </a:lvl3pPr>
            <a:lvl4pPr marL="1224719" indent="0">
              <a:buNone/>
              <a:defRPr sz="1400" b="1"/>
            </a:lvl4pPr>
            <a:lvl5pPr marL="1632958" indent="0">
              <a:buNone/>
              <a:defRPr sz="1400" b="1"/>
            </a:lvl5pPr>
            <a:lvl6pPr marL="2041198" indent="0">
              <a:buNone/>
              <a:defRPr sz="1400" b="1"/>
            </a:lvl6pPr>
            <a:lvl7pPr marL="2449438" indent="0">
              <a:buNone/>
              <a:defRPr sz="1400" b="1"/>
            </a:lvl7pPr>
            <a:lvl8pPr marL="2857677" indent="0">
              <a:buNone/>
              <a:defRPr sz="1400" b="1"/>
            </a:lvl8pPr>
            <a:lvl9pPr marL="326591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4222" y="2925765"/>
            <a:ext cx="6877722" cy="530383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3A25-0782-754A-A4FA-46B208213A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18008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" y="7524750"/>
            <a:ext cx="2109993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1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297" y="609600"/>
            <a:ext cx="5244025" cy="2133600"/>
          </a:xfrm>
          <a:prstGeom prst="rect">
            <a:avLst/>
          </a:prstGeom>
        </p:spPr>
        <p:txBody>
          <a:bodyPr lIns="81648" tIns="40825" rIns="81648" bIns="40825" anchor="b"/>
          <a:lstStyle>
            <a:lvl1pPr>
              <a:defRPr sz="2900"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063" y="1316040"/>
            <a:ext cx="8230404" cy="64992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297" y="2801942"/>
            <a:ext cx="5244025" cy="5013324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08240" indent="0">
              <a:buNone/>
              <a:defRPr sz="1300"/>
            </a:lvl2pPr>
            <a:lvl3pPr marL="816479" indent="0">
              <a:buNone/>
              <a:defRPr sz="1100"/>
            </a:lvl3pPr>
            <a:lvl4pPr marL="1224719" indent="0">
              <a:buNone/>
              <a:defRPr sz="1000"/>
            </a:lvl4pPr>
            <a:lvl5pPr marL="1632958" indent="0">
              <a:buNone/>
              <a:defRPr sz="1000"/>
            </a:lvl5pPr>
            <a:lvl6pPr marL="2041198" indent="0">
              <a:buNone/>
              <a:defRPr sz="1000"/>
            </a:lvl6pPr>
            <a:lvl7pPr marL="2449438" indent="0">
              <a:buNone/>
              <a:defRPr sz="1000"/>
            </a:lvl7pPr>
            <a:lvl8pPr marL="2857677" indent="0">
              <a:buNone/>
              <a:defRPr sz="1000"/>
            </a:lvl8pPr>
            <a:lvl9pPr marL="326591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AD35-D19D-CE49-A0CA-D4DF1D1E03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6939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" y="7524750"/>
            <a:ext cx="2109993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1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297" y="609600"/>
            <a:ext cx="5244025" cy="2133600"/>
          </a:xfrm>
          <a:prstGeom prst="rect">
            <a:avLst/>
          </a:prstGeom>
        </p:spPr>
        <p:txBody>
          <a:bodyPr lIns="81648" tIns="40825" rIns="81648" bIns="40825" anchor="b"/>
          <a:lstStyle>
            <a:lvl1pPr>
              <a:defRPr sz="2900"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1063" y="1316040"/>
            <a:ext cx="8230404" cy="6499225"/>
          </a:xfrm>
        </p:spPr>
        <p:txBody>
          <a:bodyPr/>
          <a:lstStyle>
            <a:lvl1pPr marL="0" indent="0">
              <a:buNone/>
              <a:defRPr sz="2900"/>
            </a:lvl1pPr>
            <a:lvl2pPr marL="408240" indent="0">
              <a:buNone/>
              <a:defRPr sz="2500"/>
            </a:lvl2pPr>
            <a:lvl3pPr marL="816479" indent="0">
              <a:buNone/>
              <a:defRPr sz="2200"/>
            </a:lvl3pPr>
            <a:lvl4pPr marL="1224719" indent="0">
              <a:buNone/>
              <a:defRPr sz="1700"/>
            </a:lvl4pPr>
            <a:lvl5pPr marL="1632958" indent="0">
              <a:buNone/>
              <a:defRPr sz="1700"/>
            </a:lvl5pPr>
            <a:lvl6pPr marL="2041198" indent="0">
              <a:buNone/>
              <a:defRPr sz="1700"/>
            </a:lvl6pPr>
            <a:lvl7pPr marL="2449438" indent="0">
              <a:buNone/>
              <a:defRPr sz="1700"/>
            </a:lvl7pPr>
            <a:lvl8pPr marL="2857677" indent="0">
              <a:buNone/>
              <a:defRPr sz="1700"/>
            </a:lvl8pPr>
            <a:lvl9pPr marL="3265917" indent="0">
              <a:buNone/>
              <a:defRPr sz="1700"/>
            </a:lvl9pPr>
          </a:lstStyle>
          <a:p>
            <a:pPr lvl="0"/>
            <a:endParaRPr lang="el-GR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297" y="2801942"/>
            <a:ext cx="5244025" cy="5013324"/>
          </a:xfrm>
        </p:spPr>
        <p:txBody>
          <a:bodyPr/>
          <a:lstStyle>
            <a:lvl1pPr marL="0" indent="0">
              <a:buNone/>
              <a:defRPr sz="1400"/>
            </a:lvl1pPr>
            <a:lvl2pPr marL="408240" indent="0">
              <a:buNone/>
              <a:defRPr sz="1300"/>
            </a:lvl2pPr>
            <a:lvl3pPr marL="816479" indent="0">
              <a:buNone/>
              <a:defRPr sz="1100"/>
            </a:lvl3pPr>
            <a:lvl4pPr marL="1224719" indent="0">
              <a:buNone/>
              <a:defRPr sz="1000"/>
            </a:lvl4pPr>
            <a:lvl5pPr marL="1632958" indent="0">
              <a:buNone/>
              <a:defRPr sz="1000"/>
            </a:lvl5pPr>
            <a:lvl6pPr marL="2041198" indent="0">
              <a:buNone/>
              <a:defRPr sz="1000"/>
            </a:lvl6pPr>
            <a:lvl7pPr marL="2449438" indent="0">
              <a:buNone/>
              <a:defRPr sz="1000"/>
            </a:lvl7pPr>
            <a:lvl8pPr marL="2857677" indent="0">
              <a:buNone/>
              <a:defRPr sz="1000"/>
            </a:lvl8pPr>
            <a:lvl9pPr marL="326591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BD78-1126-7B4E-829F-DFBC54350C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21394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733" y="7524750"/>
            <a:ext cx="2108407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 userDrawn="1"/>
        </p:nvSpPr>
        <p:spPr bwMode="auto">
          <a:xfrm rot="10800000" flipH="1">
            <a:off x="154003" y="5748338"/>
            <a:ext cx="2057602" cy="1760537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rot="10800000" flipH="1">
            <a:off x="7812850" y="139700"/>
            <a:ext cx="1674976" cy="1487488"/>
          </a:xfrm>
          <a:prstGeom prst="line">
            <a:avLst/>
          </a:prstGeom>
          <a:noFill/>
          <a:ln w="12700">
            <a:solidFill>
              <a:srgbClr val="23C5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44" y="468316"/>
            <a:ext cx="3324551" cy="18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655652" y="6588225"/>
            <a:ext cx="9144893" cy="9351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rgbClr val="595959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55654" y="7523237"/>
            <a:ext cx="7488968" cy="8651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00" baseline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  <a:lvl2pPr marL="635039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655656" y="2123730"/>
            <a:ext cx="12602630" cy="2376265"/>
          </a:xfrm>
        </p:spPr>
        <p:txBody>
          <a:bodyPr anchor="b">
            <a:noAutofit/>
          </a:bodyPr>
          <a:lstStyle>
            <a:lvl1pPr marL="0" indent="0">
              <a:buNone/>
              <a:defRPr sz="8100" b="1" i="0" baseline="0">
                <a:solidFill>
                  <a:srgbClr val="28288C"/>
                </a:solidFill>
                <a:latin typeface="PF Paperback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654909" y="4572573"/>
            <a:ext cx="12603796" cy="1079548"/>
          </a:xfrm>
        </p:spPr>
        <p:txBody>
          <a:bodyPr/>
          <a:lstStyle>
            <a:lvl1pPr marL="13661" indent="0">
              <a:spcBef>
                <a:spcPts val="0"/>
              </a:spcBef>
              <a:buNone/>
              <a:defRPr sz="29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790875" y="8675690"/>
            <a:ext cx="13179126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0E4E-93C7-974F-9CD6-534DEEE032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9084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 rot="10800000" flipH="1">
            <a:off x="0" y="3867151"/>
            <a:ext cx="2057602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 rot="10800000" flipH="1">
            <a:off x="5825108" y="0"/>
            <a:ext cx="738259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" y="7524750"/>
            <a:ext cx="2109993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15" y="1030288"/>
            <a:ext cx="1584480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684" y="671737"/>
            <a:ext cx="12645027" cy="1524000"/>
          </a:xfrm>
          <a:prstGeom prst="rect">
            <a:avLst/>
          </a:prstGeom>
        </p:spPr>
        <p:txBody>
          <a:bodyPr vert="horz" lIns="81648" tIns="40825" rIns="81648" bIns="40825" anchor="b" anchorCtr="0">
            <a:normAutofit/>
          </a:bodyPr>
          <a:lstStyle>
            <a:lvl1pPr algn="l">
              <a:defRPr sz="8100" b="1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799681" y="2268541"/>
            <a:ext cx="12675194" cy="6048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281C2-7B63-864C-BFF6-678A06153F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63347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0" y="3867151"/>
            <a:ext cx="2057602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5825108" y="0"/>
            <a:ext cx="738259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" y="7524750"/>
            <a:ext cx="2109993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0" y="900114"/>
            <a:ext cx="1584480" cy="12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681" y="323530"/>
            <a:ext cx="12098526" cy="1655985"/>
          </a:xfrm>
          <a:prstGeom prst="rect">
            <a:avLst/>
          </a:prstGeom>
        </p:spPr>
        <p:txBody>
          <a:bodyPr lIns="81648" tIns="40825" rIns="81648" bIns="40825" anchor="b">
            <a:normAutofit/>
          </a:bodyPr>
          <a:lstStyle>
            <a:lvl1pPr algn="l">
              <a:defRPr sz="8100" b="1" baseline="0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684" y="2699791"/>
            <a:ext cx="12170542" cy="6049020"/>
          </a:xfrm>
        </p:spPr>
        <p:txBody>
          <a:bodyPr/>
          <a:lstStyle>
            <a:lvl1pPr>
              <a:lnSpc>
                <a:spcPct val="150000"/>
              </a:lnSpc>
              <a:spcBef>
                <a:spcPts val="537"/>
              </a:spcBef>
              <a:spcAft>
                <a:spcPts val="0"/>
              </a:spcAft>
              <a:defRPr b="1"/>
            </a:lvl1pPr>
            <a:lvl2pPr>
              <a:lnSpc>
                <a:spcPct val="150000"/>
              </a:lnSpc>
              <a:defRPr sz="2500" b="1">
                <a:latin typeface="PF Paperback"/>
                <a:cs typeface="PF Paperback"/>
              </a:defRPr>
            </a:lvl2pPr>
            <a:lvl3pPr>
              <a:lnSpc>
                <a:spcPct val="150000"/>
              </a:lnSpc>
              <a:defRPr sz="2000" b="1">
                <a:latin typeface="PF Paperback"/>
                <a:cs typeface="PF Paperback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799039" y="1978945"/>
            <a:ext cx="12099171" cy="648841"/>
          </a:xfrm>
        </p:spPr>
        <p:txBody>
          <a:bodyPr>
            <a:noAutofit/>
          </a:bodyPr>
          <a:lstStyle>
            <a:lvl1pPr marL="32145" indent="0">
              <a:buNone/>
              <a:defRPr sz="22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0A15-0809-7A4F-9EDC-DE63055240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03612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0" y="900114"/>
            <a:ext cx="1584480" cy="12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9229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" y="7524750"/>
            <a:ext cx="2109993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1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30" y="323530"/>
            <a:ext cx="11954496" cy="1766887"/>
          </a:xfrm>
          <a:prstGeom prst="rect">
            <a:avLst/>
          </a:prstGeom>
        </p:spPr>
        <p:txBody>
          <a:bodyPr lIns="81648" tIns="40825" rIns="81648" bIns="40825" anchor="b">
            <a:normAutofit/>
          </a:bodyPr>
          <a:lstStyle>
            <a:lvl1pPr algn="l">
              <a:defRPr sz="8100" b="1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24DD-5EB0-604F-AAB4-280A823171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21237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" y="7524750"/>
            <a:ext cx="2109993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0" y="900114"/>
            <a:ext cx="1584480" cy="12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>
          <a:xfrm>
            <a:off x="1387611" y="2706689"/>
            <a:ext cx="979584" cy="1289051"/>
          </a:xfrm>
          <a:prstGeom prst="rect">
            <a:avLst/>
          </a:prstGeom>
        </p:spPr>
        <p:txBody>
          <a:bodyPr lIns="81648" tIns="40825" rIns="81648" bIns="40825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8100" b="1" spc="-268" dirty="0" smtClean="0">
                <a:solidFill>
                  <a:srgbClr val="2913A6"/>
                </a:solidFill>
                <a:latin typeface="PF Paperback" panose="02000503040000020004" pitchFamily="50" charset="0"/>
                <a:sym typeface="PF Paperback" panose="02000503040000020004" pitchFamily="50" charset="0"/>
              </a:rPr>
              <a:t>1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6041028" y="2706689"/>
            <a:ext cx="936717" cy="128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360" tIns="45360" rIns="45360" bIns="4536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8100" b="1" spc="-268" dirty="0" smtClean="0">
                <a:solidFill>
                  <a:srgbClr val="2D73D7"/>
                </a:solidFill>
                <a:latin typeface="PF Paperback" panose="02000503040000020004" pitchFamily="50" charset="0"/>
                <a:sym typeface="PF Paperback" panose="02000503040000020004" pitchFamily="50" charset="0"/>
              </a:rPr>
              <a:t>2</a:t>
            </a: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10576959" y="2706689"/>
            <a:ext cx="936717" cy="128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360" tIns="45360" rIns="45360" bIns="4536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8100" b="1" spc="-268" dirty="0" smtClean="0">
                <a:solidFill>
                  <a:srgbClr val="608BC0"/>
                </a:solidFill>
                <a:latin typeface="PF Paperback" panose="02000503040000020004" pitchFamily="50" charset="0"/>
                <a:sym typeface="PF Paperback" panose="02000503040000020004" pitchFamily="50" charset="0"/>
              </a:rPr>
              <a:t>3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151542" y="2699793"/>
            <a:ext cx="3456725" cy="504056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7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6976553" y="2699793"/>
            <a:ext cx="3456722" cy="504056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7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11441482" y="2699793"/>
            <a:ext cx="3456725" cy="5112569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7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655654" y="539552"/>
            <a:ext cx="12242556" cy="1524000"/>
          </a:xfrm>
          <a:prstGeom prst="rect">
            <a:avLst/>
          </a:prstGeom>
        </p:spPr>
        <p:txBody>
          <a:bodyPr vert="horz" lIns="81648" tIns="40825" rIns="81648" bIns="40825" anchor="b" anchorCtr="0">
            <a:normAutofit/>
          </a:bodyPr>
          <a:lstStyle>
            <a:lvl1pPr>
              <a:defRPr sz="5400">
                <a:solidFill>
                  <a:srgbClr val="0000A6"/>
                </a:solidFill>
                <a:latin typeface="PF Paperback Medium"/>
                <a:cs typeface="PF Paperback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C9C4-49DA-1640-AFF8-4BCEE8B3E2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44105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91" y="7596189"/>
            <a:ext cx="2109995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0" y="3867151"/>
            <a:ext cx="2057602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5825108" y="0"/>
            <a:ext cx="738259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0" y="887414"/>
            <a:ext cx="1584480" cy="12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697" y="611560"/>
            <a:ext cx="12098526" cy="1368153"/>
          </a:xfrm>
          <a:prstGeom prst="rect">
            <a:avLst/>
          </a:prstGeom>
        </p:spPr>
        <p:txBody>
          <a:bodyPr vert="horz" lIns="81648" tIns="40825" rIns="81648" bIns="40825" anchor="b" anchorCtr="0">
            <a:noAutofit/>
          </a:bodyPr>
          <a:lstStyle>
            <a:lvl1pPr algn="l">
              <a:defRPr sz="81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96707" y="2627785"/>
            <a:ext cx="6481353" cy="5760640"/>
          </a:xfrm>
        </p:spPr>
        <p:txBody>
          <a:bodyPr/>
          <a:lstStyle>
            <a:lvl1pPr>
              <a:spcBef>
                <a:spcPts val="537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1697" y="1979714"/>
            <a:ext cx="12098526" cy="720079"/>
          </a:xfrm>
        </p:spPr>
        <p:txBody>
          <a:bodyPr>
            <a:noAutofit/>
          </a:bodyPr>
          <a:lstStyle>
            <a:lvl1pPr marL="32145" indent="0">
              <a:buNone/>
              <a:defRPr sz="220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>
                <a:sym typeface="PF Paperback" charset="0"/>
              </a:rPr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231772" y="5074181"/>
            <a:ext cx="4032842" cy="723830"/>
          </a:xfrm>
        </p:spPr>
        <p:txBody>
          <a:bodyPr anchor="ctr" anchorCtr="1">
            <a:spAutoFit/>
          </a:bodyPr>
          <a:lstStyle>
            <a:lvl1pPr marL="238140" indent="0" algn="ctr">
              <a:lnSpc>
                <a:spcPct val="150000"/>
              </a:lnSpc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7F19-A817-AF4C-83D3-F9435E723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28763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0" y="3867151"/>
            <a:ext cx="2057602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5825108" y="0"/>
            <a:ext cx="738259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" y="7524750"/>
            <a:ext cx="2109993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0" y="755651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681" y="455712"/>
            <a:ext cx="12314572" cy="1524000"/>
          </a:xfrm>
          <a:prstGeom prst="rect">
            <a:avLst/>
          </a:prstGeom>
        </p:spPr>
        <p:txBody>
          <a:bodyPr vert="horz" lIns="81648" tIns="40825" rIns="81648" bIns="40825" anchor="b">
            <a:normAutofit/>
          </a:bodyPr>
          <a:lstStyle>
            <a:lvl1pPr algn="l">
              <a:defRPr sz="81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159758" y="2771800"/>
            <a:ext cx="5185082" cy="5400601"/>
          </a:xfrm>
        </p:spPr>
        <p:txBody>
          <a:bodyPr anchor="ctr"/>
          <a:lstStyle>
            <a:lvl1pPr marL="238140" indent="0" algn="r">
              <a:lnSpc>
                <a:spcPct val="110000"/>
              </a:lnSpc>
              <a:buNone/>
              <a:defRPr sz="2200" baseline="0">
                <a:latin typeface="PF Paperback Light"/>
                <a:cs typeface="PF Paperback Light"/>
              </a:defRPr>
            </a:lvl1pPr>
            <a:lvl2pPr marL="635039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281037" y="4139953"/>
            <a:ext cx="2232207" cy="2376025"/>
          </a:xfrm>
        </p:spPr>
        <p:txBody>
          <a:bodyPr/>
          <a:lstStyle>
            <a:lvl1pPr marL="238140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017608" y="4139953"/>
            <a:ext cx="2232207" cy="2376025"/>
          </a:xfrm>
        </p:spPr>
        <p:txBody>
          <a:bodyPr/>
          <a:lstStyle>
            <a:lvl1pPr marL="238140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799038" y="1978945"/>
            <a:ext cx="12315215" cy="648841"/>
          </a:xfrm>
        </p:spPr>
        <p:txBody>
          <a:bodyPr>
            <a:noAutofit/>
          </a:bodyPr>
          <a:lstStyle>
            <a:lvl1pPr marL="77148" indent="0">
              <a:buNone/>
              <a:defRPr sz="22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F7D9E-9C30-424E-B137-321F7582A7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80181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1671" y="1979614"/>
            <a:ext cx="12242408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360" tIns="45360" rIns="45360" bIns="4536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</a:t>
            </a:r>
            <a:r>
              <a:rPr lang="en-US" dirty="0" smtClean="0">
                <a:sym typeface="Gill Sans" charset="0"/>
              </a:rPr>
              <a:t>level</a:t>
            </a:r>
            <a:endParaRPr lang="en-US" dirty="0">
              <a:sym typeface="Gill San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511671" y="8623302"/>
            <a:ext cx="12747282" cy="485775"/>
          </a:xfrm>
          <a:prstGeom prst="rect">
            <a:avLst/>
          </a:prstGeom>
        </p:spPr>
        <p:txBody>
          <a:bodyPr vert="horz" lIns="81648" tIns="40825" rIns="81648" bIns="40825" rtlCol="0" anchor="ctr"/>
          <a:lstStyle>
            <a:lvl1pPr algn="l">
              <a:defRPr sz="1400" smtClean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</a:lstStyle>
          <a:p>
            <a:pPr>
              <a:defRPr/>
            </a:pPr>
            <a:r>
              <a:rPr lang="en-GB" smtClean="0"/>
              <a:t>OpenAIRE NOAD workshop, Gottingen, November 20,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5546318" y="8623302"/>
            <a:ext cx="720796" cy="485775"/>
          </a:xfrm>
          <a:prstGeom prst="rect">
            <a:avLst/>
          </a:prstGeom>
        </p:spPr>
        <p:txBody>
          <a:bodyPr vert="horz" lIns="81648" tIns="40825" rIns="81648" bIns="40825" rtlCol="0" anchor="ctr"/>
          <a:lstStyle>
            <a:lvl1pPr algn="ctr">
              <a:defRPr sz="1400" baseline="0" smtClean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</a:lstStyle>
          <a:p>
            <a:pPr>
              <a:defRPr/>
            </a:pPr>
            <a:fld id="{80A571AF-E72F-E546-A5E6-4F2BC84749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06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0824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81647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22471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632958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23965" indent="-310432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2900" b="1" kern="1200">
          <a:solidFill>
            <a:srgbClr val="595959"/>
          </a:solidFill>
          <a:latin typeface="PF Paperback"/>
          <a:ea typeface="+mn-ea"/>
          <a:cs typeface="PF Paperback"/>
          <a:sym typeface="Gill Sans" charset="0"/>
        </a:defRPr>
      </a:lvl1pPr>
      <a:lvl2pPr marL="802304" indent="-310432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2500" b="1" kern="1200">
          <a:solidFill>
            <a:srgbClr val="7F7F7F"/>
          </a:solidFill>
          <a:latin typeface="PF Paperback"/>
          <a:ea typeface="+mn-ea"/>
          <a:cs typeface="PF Paperback"/>
          <a:sym typeface="Gill Sans" charset="0"/>
        </a:defRPr>
      </a:lvl2pPr>
      <a:lvl3pPr marL="1542238" indent="-310432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2000" b="1" kern="1200">
          <a:solidFill>
            <a:srgbClr val="7D7D7D"/>
          </a:solidFill>
          <a:latin typeface="PF Paperback"/>
          <a:ea typeface="+mn-ea"/>
          <a:cs typeface="PF Paperback"/>
          <a:sym typeface="Gill Sans" charset="0"/>
        </a:defRPr>
      </a:lvl3pPr>
      <a:lvl4pPr marL="1939138" indent="-310432" algn="l" rtl="0" eaLnBrk="0" fontAlgn="base" hangingPunct="0">
        <a:spcBef>
          <a:spcPts val="537"/>
        </a:spcBef>
        <a:spcAft>
          <a:spcPct val="0"/>
        </a:spcAft>
        <a:buSzPct val="110000"/>
        <a:buFont typeface="Gill Sans" charset="0"/>
        <a:buChar char="•"/>
        <a:defRPr sz="2500" kern="1200">
          <a:solidFill>
            <a:srgbClr val="818181"/>
          </a:solidFill>
          <a:latin typeface="Arial"/>
          <a:ea typeface="ＭＳ Ｐゴシック" charset="0"/>
          <a:cs typeface="Arial"/>
          <a:sym typeface="Gill Sans" charset="0"/>
        </a:defRPr>
      </a:lvl4pPr>
      <a:lvl5pPr marL="2336038" indent="-310432" algn="l" rtl="0" eaLnBrk="0" fontAlgn="base" hangingPunct="0">
        <a:spcBef>
          <a:spcPts val="537"/>
        </a:spcBef>
        <a:spcAft>
          <a:spcPct val="0"/>
        </a:spcAft>
        <a:buSzPct val="110000"/>
        <a:buFont typeface="Gill Sans" charset="0"/>
        <a:buChar char="•"/>
        <a:defRPr sz="2500" kern="1200">
          <a:solidFill>
            <a:srgbClr val="818181"/>
          </a:solidFill>
          <a:latin typeface="Arial"/>
          <a:ea typeface="Arial" charset="0"/>
          <a:cs typeface="Arial"/>
          <a:sym typeface="Gill Sans" charset="0"/>
        </a:defRPr>
      </a:lvl5pPr>
      <a:lvl6pPr marL="2245319" indent="-204121" algn="l" defTabSz="81647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558" indent="-204121" algn="l" defTabSz="81647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798" indent="-204121" algn="l" defTabSz="81647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037" indent="-204121" algn="l" defTabSz="81647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40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79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719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958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198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438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677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917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4" Type="http://schemas.openxmlformats.org/officeDocument/2006/relationships/image" Target="../media/image36.tif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1.xml"/><Relationship Id="rId12" Type="http://schemas.openxmlformats.org/officeDocument/2006/relationships/diagramQuickStyle" Target="../diagrams/quickStyle1.xml"/><Relationship Id="rId13" Type="http://schemas.openxmlformats.org/officeDocument/2006/relationships/diagramColors" Target="../diagrams/colors1.xml"/><Relationship Id="rId14" Type="http://schemas.microsoft.com/office/2007/relationships/diagramDrawing" Target="../diagrams/drawing1.xml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jpeg"/><Relationship Id="rId18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jpeg"/><Relationship Id="rId10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7"/>
          <p:cNvSpPr>
            <a:spLocks noGrp="1"/>
          </p:cNvSpPr>
          <p:nvPr>
            <p:ph type="ctrTitle"/>
          </p:nvPr>
        </p:nvSpPr>
        <p:spPr bwMode="auto">
          <a:xfrm>
            <a:off x="927194" y="2411413"/>
            <a:ext cx="13971365" cy="216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48" tIns="40825" rIns="81648" bIns="40825" numCol="1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PF Paperback" charset="0"/>
                <a:ea typeface="ヒラギノ角ゴ ProN W3" charset="0"/>
                <a:cs typeface="PF Paperback" charset="0"/>
              </a:rPr>
              <a:t>OpenAIRE</a:t>
            </a:r>
            <a:r>
              <a:rPr lang="en-US" dirty="0" smtClean="0">
                <a:latin typeface="PF Paperback" charset="0"/>
                <a:ea typeface="ヒラギノ角ゴ ProN W3" charset="0"/>
                <a:cs typeface="PF Paperback" charset="0"/>
              </a:rPr>
              <a:t> </a:t>
            </a:r>
            <a:r>
              <a:rPr lang="en-US" dirty="0" smtClean="0">
                <a:latin typeface="PF Paperback" charset="0"/>
                <a:ea typeface="ヒラギノ角ゴ ProN W3" charset="0"/>
                <a:cs typeface="PF Paperback" charset="0"/>
              </a:rPr>
              <a:t>et </a:t>
            </a:r>
            <a:r>
              <a:rPr lang="en-US" dirty="0" err="1" smtClean="0">
                <a:latin typeface="PF Paperback" charset="0"/>
                <a:ea typeface="ヒラギノ角ゴ ProN W3" charset="0"/>
                <a:cs typeface="PF Paperback" charset="0"/>
              </a:rPr>
              <a:t>OpenAIREplus</a:t>
            </a:r>
            <a:endParaRPr lang="en-GB" dirty="0">
              <a:latin typeface="PF Paperback" charset="0"/>
              <a:ea typeface="ヒラギノ角ゴ ProN W3" charset="0"/>
              <a:cs typeface="PF Paperback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60242" y="395536"/>
            <a:ext cx="9144893" cy="7191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Jean-François Lutz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024710" y="1042989"/>
            <a:ext cx="7488968" cy="8651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Université</a:t>
            </a:r>
            <a:r>
              <a:rPr lang="en-GB" dirty="0" smtClean="0"/>
              <a:t> de Lorraine / Couperin</a:t>
            </a:r>
            <a:endParaRPr lang="en-GB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3-01-24 à 22.48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t="17725" r="1730" b="10644"/>
          <a:stretch/>
        </p:blipFill>
        <p:spPr>
          <a:xfrm>
            <a:off x="351930" y="755576"/>
            <a:ext cx="15646215" cy="7164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dre 5"/>
          <p:cNvSpPr/>
          <p:nvPr/>
        </p:nvSpPr>
        <p:spPr bwMode="auto">
          <a:xfrm>
            <a:off x="423938" y="6804248"/>
            <a:ext cx="11665296" cy="648072"/>
          </a:xfrm>
          <a:prstGeom prst="fram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41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3-01-24 à 22.56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18967" r="4357" b="9568"/>
          <a:stretch/>
        </p:blipFill>
        <p:spPr>
          <a:xfrm>
            <a:off x="279922" y="611560"/>
            <a:ext cx="15761642" cy="7557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èche vers la gauche 4"/>
          <p:cNvSpPr/>
          <p:nvPr/>
        </p:nvSpPr>
        <p:spPr bwMode="auto">
          <a:xfrm rot="19989729">
            <a:off x="4443093" y="2702961"/>
            <a:ext cx="2160240" cy="445167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0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3-01-24 à 22.58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18290" r="2875" b="10584"/>
          <a:stretch/>
        </p:blipFill>
        <p:spPr>
          <a:xfrm>
            <a:off x="351930" y="611560"/>
            <a:ext cx="15635907" cy="7344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èche vers la gauche 3"/>
          <p:cNvSpPr/>
          <p:nvPr/>
        </p:nvSpPr>
        <p:spPr bwMode="auto">
          <a:xfrm rot="19989729">
            <a:off x="5952701" y="2587391"/>
            <a:ext cx="2160240" cy="445167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84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3-01-24 à 23.00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17612" r="4781" b="8891"/>
          <a:stretch/>
        </p:blipFill>
        <p:spPr>
          <a:xfrm>
            <a:off x="351930" y="611559"/>
            <a:ext cx="15553728" cy="7722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èche vers la gauche 3"/>
          <p:cNvSpPr/>
          <p:nvPr/>
        </p:nvSpPr>
        <p:spPr bwMode="auto">
          <a:xfrm rot="19989729">
            <a:off x="9913141" y="2587392"/>
            <a:ext cx="2160240" cy="445167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45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Providers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96707" y="2627785"/>
            <a:ext cx="7992927" cy="5760640"/>
          </a:xfrm>
        </p:spPr>
        <p:txBody>
          <a:bodyPr>
            <a:normAutofit/>
          </a:bodyPr>
          <a:lstStyle/>
          <a:p>
            <a:r>
              <a:rPr lang="en-GB" dirty="0" smtClean="0"/>
              <a:t>Augmentation de la </a:t>
            </a:r>
            <a:r>
              <a:rPr lang="en-GB" dirty="0" err="1" smtClean="0"/>
              <a:t>visibilité</a:t>
            </a:r>
            <a:r>
              <a:rPr lang="en-GB" dirty="0" smtClean="0"/>
              <a:t> des </a:t>
            </a:r>
            <a:r>
              <a:rPr lang="en-GB" dirty="0" err="1" smtClean="0"/>
              <a:t>données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Meilleure</a:t>
            </a:r>
            <a:r>
              <a:rPr lang="en-GB" dirty="0" smtClean="0"/>
              <a:t> </a:t>
            </a:r>
            <a:r>
              <a:rPr lang="en-GB" dirty="0" err="1" smtClean="0"/>
              <a:t>interopérabilité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travers </a:t>
            </a:r>
            <a:r>
              <a:rPr lang="en-GB" dirty="0" err="1" smtClean="0"/>
              <a:t>l’utilisation</a:t>
            </a:r>
            <a:r>
              <a:rPr lang="en-GB" dirty="0" smtClean="0"/>
              <a:t> de standards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Bénéfice</a:t>
            </a:r>
            <a:r>
              <a:rPr lang="en-GB" dirty="0" smtClean="0"/>
              <a:t> </a:t>
            </a:r>
            <a:r>
              <a:rPr lang="en-GB" dirty="0" err="1" smtClean="0"/>
              <a:t>d’une</a:t>
            </a:r>
            <a:r>
              <a:rPr lang="en-GB" dirty="0" smtClean="0"/>
              <a:t> information </a:t>
            </a:r>
            <a:r>
              <a:rPr lang="en-GB" dirty="0" err="1" smtClean="0"/>
              <a:t>enrichie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5e </a:t>
            </a:r>
            <a:r>
              <a:rPr lang="en-US" dirty="0" err="1"/>
              <a:t>journées</a:t>
            </a:r>
            <a:r>
              <a:rPr lang="en-US" dirty="0"/>
              <a:t> Open Access de Couperin, Paris, 25 </a:t>
            </a:r>
            <a:r>
              <a:rPr lang="en-US" dirty="0" err="1"/>
              <a:t>janvier</a:t>
            </a:r>
            <a:r>
              <a:rPr lang="en-US" dirty="0"/>
              <a:t> </a:t>
            </a:r>
            <a:r>
              <a:rPr lang="en-US" dirty="0" smtClean="0"/>
              <a:t>2013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9" name="Picture 8" descr="leaflet_dataprovider_1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50" y="2915816"/>
            <a:ext cx="2358995" cy="55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75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Coordinateurs</a:t>
            </a:r>
            <a:r>
              <a:rPr lang="en-GB" dirty="0" smtClean="0"/>
              <a:t> de </a:t>
            </a:r>
            <a:r>
              <a:rPr lang="en-GB" dirty="0" err="1" smtClean="0"/>
              <a:t>projets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96707" y="2627785"/>
            <a:ext cx="7488871" cy="5760640"/>
          </a:xfrm>
        </p:spPr>
        <p:txBody>
          <a:bodyPr/>
          <a:lstStyle/>
          <a:p>
            <a:r>
              <a:rPr lang="en-GB" dirty="0" smtClean="0"/>
              <a:t>Diffusion des </a:t>
            </a:r>
            <a:r>
              <a:rPr lang="en-GB" dirty="0" err="1" smtClean="0"/>
              <a:t>résultats</a:t>
            </a:r>
            <a:r>
              <a:rPr lang="en-GB" dirty="0" smtClean="0"/>
              <a:t> de la </a:t>
            </a:r>
            <a:r>
              <a:rPr lang="en-GB" dirty="0" err="1" smtClean="0"/>
              <a:t>recherche</a:t>
            </a:r>
            <a:endParaRPr lang="en-GB" dirty="0" smtClean="0"/>
          </a:p>
          <a:p>
            <a:r>
              <a:rPr lang="en-GB" dirty="0" smtClean="0"/>
              <a:t>Facilitation du r</a:t>
            </a:r>
            <a:r>
              <a:rPr lang="en-GB" dirty="0" smtClean="0"/>
              <a:t>eporting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Facilitation des workflows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5e </a:t>
            </a:r>
            <a:r>
              <a:rPr lang="en-US" dirty="0" err="1"/>
              <a:t>journées</a:t>
            </a:r>
            <a:r>
              <a:rPr lang="en-US" dirty="0"/>
              <a:t> Open Access de Couperin, Paris, 25 </a:t>
            </a:r>
            <a:r>
              <a:rPr lang="en-US" dirty="0" err="1"/>
              <a:t>janvier</a:t>
            </a:r>
            <a:r>
              <a:rPr lang="en-US" dirty="0"/>
              <a:t> </a:t>
            </a:r>
            <a:r>
              <a:rPr lang="en-US" dirty="0" smtClean="0"/>
              <a:t>2013</a:t>
            </a:r>
            <a:endParaRPr lang="en-GB" dirty="0"/>
          </a:p>
          <a:p>
            <a:pPr algn="ctr"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12" name="Picture 11" descr="leaflet_resadmin_1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58" y="2771800"/>
            <a:ext cx="2520280" cy="5977503"/>
          </a:xfrm>
          <a:prstGeom prst="rect">
            <a:avLst/>
          </a:prstGeom>
        </p:spPr>
      </p:pic>
      <p:pic>
        <p:nvPicPr>
          <p:cNvPr id="14" name="Picture 13" descr="PRIME-XS_CORDI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86" y="4355976"/>
            <a:ext cx="3802162" cy="4178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PRIME-XS_PROJ_WEB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82" y="4499992"/>
            <a:ext cx="4246303" cy="341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839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Pilotes</a:t>
            </a:r>
            <a:r>
              <a:rPr lang="en-GB" dirty="0" smtClean="0"/>
              <a:t> de la </a:t>
            </a:r>
            <a:r>
              <a:rPr lang="en-GB" dirty="0" err="1" smtClean="0"/>
              <a:t>recherche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64699" y="2627785"/>
            <a:ext cx="8280920" cy="5760640"/>
          </a:xfrm>
        </p:spPr>
        <p:txBody>
          <a:bodyPr>
            <a:normAutofit/>
          </a:bodyPr>
          <a:lstStyle/>
          <a:p>
            <a:r>
              <a:rPr lang="en-GB" dirty="0" err="1" smtClean="0"/>
              <a:t>Connaissance</a:t>
            </a:r>
            <a:r>
              <a:rPr lang="en-GB" dirty="0" smtClean="0"/>
              <a:t> de la production </a:t>
            </a:r>
            <a:r>
              <a:rPr lang="en-GB" dirty="0" err="1" smtClean="0"/>
              <a:t>scientifique</a:t>
            </a:r>
            <a:r>
              <a:rPr lang="en-GB" dirty="0" smtClean="0"/>
              <a:t> d’un pays et de </a:t>
            </a:r>
            <a:r>
              <a:rPr lang="en-GB" dirty="0" smtClean="0"/>
              <a:t>son </a:t>
            </a:r>
            <a:r>
              <a:rPr lang="en-GB" dirty="0" smtClean="0"/>
              <a:t>impact (citation, usage)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dirty="0" smtClean="0"/>
              <a:t>Lien avec les </a:t>
            </a:r>
            <a:r>
              <a:rPr lang="en-GB" dirty="0" err="1" smtClean="0"/>
              <a:t>outils</a:t>
            </a:r>
            <a:r>
              <a:rPr lang="en-GB" dirty="0" smtClean="0"/>
              <a:t> de </a:t>
            </a:r>
            <a:r>
              <a:rPr lang="en-GB" dirty="0" err="1" smtClean="0"/>
              <a:t>gestion</a:t>
            </a:r>
            <a:r>
              <a:rPr lang="en-GB" dirty="0" smtClean="0"/>
              <a:t> de la </a:t>
            </a:r>
            <a:r>
              <a:rPr lang="en-GB" dirty="0" err="1" smtClean="0"/>
              <a:t>recherche</a:t>
            </a:r>
            <a:r>
              <a:rPr lang="en-GB" dirty="0" smtClean="0"/>
              <a:t> (CRIS)</a:t>
            </a:r>
          </a:p>
          <a:p>
            <a:endParaRPr lang="en-GB" sz="1400" dirty="0" smtClean="0"/>
          </a:p>
          <a:p>
            <a:r>
              <a:rPr lang="en-GB" dirty="0" err="1" smtClean="0"/>
              <a:t>Outils</a:t>
            </a:r>
            <a:r>
              <a:rPr lang="en-GB" dirty="0" smtClean="0"/>
              <a:t> pour </a:t>
            </a:r>
            <a:r>
              <a:rPr lang="en-GB" dirty="0" err="1" smtClean="0"/>
              <a:t>conna</a:t>
            </a:r>
            <a:r>
              <a:rPr lang="en-GB" dirty="0" err="1" smtClean="0"/>
              <a:t>ître</a:t>
            </a:r>
            <a:r>
              <a:rPr lang="en-GB" dirty="0" smtClean="0"/>
              <a:t> les </a:t>
            </a:r>
            <a:r>
              <a:rPr lang="en-GB" dirty="0" err="1" smtClean="0"/>
              <a:t>tendances</a:t>
            </a:r>
            <a:r>
              <a:rPr lang="en-GB" dirty="0" smtClean="0"/>
              <a:t> de la </a:t>
            </a:r>
            <a:r>
              <a:rPr lang="en-GB" dirty="0" err="1" smtClean="0"/>
              <a:t>recherche</a:t>
            </a: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1697" y="2012445"/>
            <a:ext cx="12098526" cy="654617"/>
          </a:xfrm>
        </p:spPr>
        <p:txBody>
          <a:bodyPr/>
          <a:lstStyle/>
          <a:p>
            <a:r>
              <a:rPr lang="en-GB" dirty="0" err="1" smtClean="0"/>
              <a:t>Mesure</a:t>
            </a:r>
            <a:r>
              <a:rPr lang="en-GB" dirty="0" smtClean="0"/>
              <a:t> de </a:t>
            </a:r>
            <a:r>
              <a:rPr lang="en-GB" dirty="0" err="1" smtClean="0"/>
              <a:t>l’impact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5e </a:t>
            </a:r>
            <a:r>
              <a:rPr lang="en-US" dirty="0" err="1"/>
              <a:t>journées</a:t>
            </a:r>
            <a:r>
              <a:rPr lang="en-US" dirty="0"/>
              <a:t> Open Access de Couperin, Paris, 25 </a:t>
            </a:r>
            <a:r>
              <a:rPr lang="en-US" dirty="0" err="1"/>
              <a:t>janvier</a:t>
            </a:r>
            <a:r>
              <a:rPr lang="en-US" dirty="0"/>
              <a:t> </a:t>
            </a:r>
            <a:r>
              <a:rPr lang="en-US" dirty="0" smtClean="0"/>
              <a:t>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12" name="Picture 11" descr="leaflet_resadmin_1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58" y="2771800"/>
            <a:ext cx="2520280" cy="59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23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/>
              <a:t>Autres</a:t>
            </a:r>
            <a:r>
              <a:rPr lang="en-GB" b="0" dirty="0" smtClean="0"/>
              <a:t> </a:t>
            </a:r>
            <a:r>
              <a:rPr lang="en-GB" b="0" dirty="0" err="1" smtClean="0"/>
              <a:t>acteurs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Agrégation</a:t>
            </a:r>
            <a:r>
              <a:rPr lang="en-GB" dirty="0" smtClean="0"/>
              <a:t> des </a:t>
            </a:r>
            <a:r>
              <a:rPr lang="en-GB" dirty="0" err="1" smtClean="0"/>
              <a:t>statistiques</a:t>
            </a:r>
            <a:r>
              <a:rPr lang="en-GB" dirty="0" smtClean="0"/>
              <a:t> </a:t>
            </a:r>
            <a:r>
              <a:rPr lang="en-GB" dirty="0" err="1" smtClean="0"/>
              <a:t>d’usages</a:t>
            </a:r>
            <a:r>
              <a:rPr lang="en-GB" dirty="0" smtClean="0"/>
              <a:t> </a:t>
            </a:r>
            <a:r>
              <a:rPr lang="en-GB" dirty="0" err="1" smtClean="0"/>
              <a:t>sur</a:t>
            </a:r>
            <a:r>
              <a:rPr lang="en-GB" dirty="0" smtClean="0"/>
              <a:t> les </a:t>
            </a:r>
            <a:r>
              <a:rPr lang="en-GB" dirty="0" err="1" smtClean="0"/>
              <a:t>objets</a:t>
            </a:r>
            <a:r>
              <a:rPr lang="en-GB" dirty="0" smtClean="0"/>
              <a:t> </a:t>
            </a:r>
            <a:r>
              <a:rPr lang="en-GB" dirty="0" err="1" smtClean="0"/>
              <a:t>numériques</a:t>
            </a:r>
            <a:endParaRPr lang="en-GB" dirty="0" smtClean="0"/>
          </a:p>
          <a:p>
            <a:pPr lvl="1"/>
            <a:r>
              <a:rPr lang="en-GB" dirty="0" err="1" smtClean="0"/>
              <a:t>Mendeley</a:t>
            </a:r>
            <a:r>
              <a:rPr lang="en-GB" dirty="0" smtClean="0"/>
              <a:t>, PLOS, </a:t>
            </a:r>
            <a:r>
              <a:rPr lang="en-GB" dirty="0" smtClean="0"/>
              <a:t>archives </a:t>
            </a:r>
            <a:r>
              <a:rPr lang="en-GB" dirty="0" err="1" smtClean="0"/>
              <a:t>ouvertes</a:t>
            </a:r>
            <a:r>
              <a:rPr lang="en-GB" dirty="0" smtClean="0"/>
              <a:t> et revues en Open Access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dirty="0" err="1" smtClean="0"/>
              <a:t>Outils</a:t>
            </a:r>
            <a:r>
              <a:rPr lang="en-GB" dirty="0" smtClean="0"/>
              <a:t> de </a:t>
            </a:r>
            <a:r>
              <a:rPr lang="en-GB" dirty="0" err="1" smtClean="0"/>
              <a:t>gestion</a:t>
            </a:r>
            <a:r>
              <a:rPr lang="en-GB" dirty="0" smtClean="0"/>
              <a:t> des </a:t>
            </a:r>
            <a:r>
              <a:rPr lang="en-GB" dirty="0" err="1" smtClean="0"/>
              <a:t>références</a:t>
            </a:r>
            <a:r>
              <a:rPr lang="en-GB" dirty="0" smtClean="0"/>
              <a:t> et </a:t>
            </a:r>
            <a:r>
              <a:rPr lang="en-GB" dirty="0" err="1" smtClean="0"/>
              <a:t>réseaux</a:t>
            </a:r>
            <a:r>
              <a:rPr lang="en-GB" dirty="0" smtClean="0"/>
              <a:t> </a:t>
            </a:r>
            <a:r>
              <a:rPr lang="en-GB" dirty="0" err="1" smtClean="0"/>
              <a:t>sociaux</a:t>
            </a:r>
            <a:r>
              <a:rPr lang="en-GB" dirty="0" smtClean="0"/>
              <a:t> de </a:t>
            </a:r>
            <a:r>
              <a:rPr lang="en-GB" dirty="0" err="1" smtClean="0"/>
              <a:t>chercheurs</a:t>
            </a:r>
            <a:endParaRPr lang="en-GB" dirty="0" smtClean="0"/>
          </a:p>
          <a:p>
            <a:pPr lvl="1"/>
            <a:r>
              <a:rPr lang="en-GB" dirty="0" err="1" smtClean="0"/>
              <a:t>Mendeley</a:t>
            </a:r>
            <a:r>
              <a:rPr lang="en-GB" dirty="0" smtClean="0"/>
              <a:t>, </a:t>
            </a:r>
            <a:r>
              <a:rPr lang="en-GB" dirty="0" err="1" smtClean="0"/>
              <a:t>Zotero</a:t>
            </a:r>
            <a:r>
              <a:rPr lang="en-GB" dirty="0" smtClean="0"/>
              <a:t>, </a:t>
            </a:r>
            <a:r>
              <a:rPr lang="en-GB" dirty="0" err="1" smtClean="0"/>
              <a:t>CiteULike</a:t>
            </a:r>
            <a:r>
              <a:rPr lang="en-GB" dirty="0" smtClean="0"/>
              <a:t> </a:t>
            </a:r>
            <a:r>
              <a:rPr lang="en-GB" dirty="0" smtClean="0"/>
              <a:t>…</a:t>
            </a:r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5e </a:t>
            </a:r>
            <a:r>
              <a:rPr lang="en-US" dirty="0" err="1"/>
              <a:t>journées</a:t>
            </a:r>
            <a:r>
              <a:rPr lang="en-US" dirty="0"/>
              <a:t> Open Access de Couperin, Paris, 25 </a:t>
            </a:r>
            <a:r>
              <a:rPr lang="en-US" dirty="0" err="1"/>
              <a:t>janvier</a:t>
            </a:r>
            <a:r>
              <a:rPr lang="en-US" dirty="0"/>
              <a:t> </a:t>
            </a:r>
            <a:r>
              <a:rPr lang="en-US" dirty="0" smtClean="0"/>
              <a:t>2013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4797F19-A817-AF4C-83D3-F9435E723F8A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7488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736306" y="3851920"/>
            <a:ext cx="8785384" cy="1512169"/>
          </a:xfrm>
        </p:spPr>
        <p:txBody>
          <a:bodyPr anchor="ctr"/>
          <a:lstStyle/>
          <a:p>
            <a:endParaRPr lang="en-GB" sz="6600" cap="none" dirty="0" smtClean="0"/>
          </a:p>
          <a:p>
            <a:endParaRPr lang="en-GB" sz="4400" cap="none" dirty="0" smtClean="0"/>
          </a:p>
          <a:p>
            <a:r>
              <a:rPr lang="en-GB" sz="4400" cap="none" dirty="0" smtClean="0"/>
              <a:t>Des questions ?</a:t>
            </a:r>
            <a:endParaRPr lang="en-GB" sz="4400" cap="non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240362" y="1331640"/>
            <a:ext cx="8065684" cy="3025428"/>
          </a:xfrm>
        </p:spPr>
        <p:txBody>
          <a:bodyPr/>
          <a:lstStyle/>
          <a:p>
            <a:r>
              <a:rPr lang="en-GB" sz="6000" dirty="0" err="1" smtClean="0"/>
              <a:t>Merci</a:t>
            </a:r>
            <a:r>
              <a:rPr lang="en-GB" sz="6000" dirty="0" smtClean="0"/>
              <a:t> pour</a:t>
            </a:r>
          </a:p>
          <a:p>
            <a:r>
              <a:rPr lang="en-GB" sz="6000" dirty="0" err="1" smtClean="0"/>
              <a:t>votre</a:t>
            </a:r>
            <a:r>
              <a:rPr lang="en-GB" sz="6000" dirty="0" smtClean="0"/>
              <a:t> attention</a:t>
            </a:r>
            <a:endParaRPr lang="en-GB" sz="6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4797F19-A817-AF4C-83D3-F9435E723F8A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913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5730" y="323531"/>
            <a:ext cx="11954496" cy="1296142"/>
          </a:xfrm>
        </p:spPr>
        <p:txBody>
          <a:bodyPr>
            <a:normAutofit/>
          </a:bodyPr>
          <a:lstStyle/>
          <a:p>
            <a:r>
              <a:rPr lang="en-GB" sz="5400" dirty="0" smtClean="0"/>
              <a:t>Au programme…</a:t>
            </a:r>
            <a:endParaRPr lang="en-GB" sz="5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48074" y="8623302"/>
            <a:ext cx="13610928" cy="485775"/>
          </a:xfrm>
        </p:spPr>
        <p:txBody>
          <a:bodyPr/>
          <a:lstStyle/>
          <a:p>
            <a:pPr>
              <a:defRPr/>
            </a:pPr>
            <a:r>
              <a:rPr lang="en-US" dirty="0"/>
              <a:t>5e </a:t>
            </a:r>
            <a:r>
              <a:rPr lang="en-US" dirty="0" err="1"/>
              <a:t>journées</a:t>
            </a:r>
            <a:r>
              <a:rPr lang="en-US" dirty="0"/>
              <a:t> Open Access de Couperin, Paris, 25 </a:t>
            </a:r>
            <a:r>
              <a:rPr lang="en-US" dirty="0" err="1"/>
              <a:t>janvier</a:t>
            </a:r>
            <a:r>
              <a:rPr lang="en-US" dirty="0"/>
              <a:t> </a:t>
            </a:r>
            <a:r>
              <a:rPr lang="en-US" dirty="0" smtClean="0"/>
              <a:t>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8A24DD-5EB0-604F-AAB4-280A8231719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290446" y="5530679"/>
            <a:ext cx="1846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944218" y="2915816"/>
            <a:ext cx="1252939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4400" dirty="0" err="1" smtClean="0"/>
              <a:t>Quel</a:t>
            </a:r>
            <a:r>
              <a:rPr lang="en-GB" sz="4400" dirty="0" smtClean="0"/>
              <a:t> </a:t>
            </a:r>
            <a:r>
              <a:rPr lang="en-GB" sz="4400" dirty="0" err="1" smtClean="0"/>
              <a:t>contexte</a:t>
            </a:r>
            <a:r>
              <a:rPr lang="en-GB" sz="4400" dirty="0" smtClean="0"/>
              <a:t> et </a:t>
            </a:r>
            <a:r>
              <a:rPr lang="en-GB" sz="4400" dirty="0" err="1" smtClean="0"/>
              <a:t>quels</a:t>
            </a:r>
            <a:r>
              <a:rPr lang="en-GB" sz="4400" dirty="0" smtClean="0"/>
              <a:t> </a:t>
            </a:r>
            <a:r>
              <a:rPr lang="en-GB" sz="4400" dirty="0" err="1" smtClean="0"/>
              <a:t>objectifs</a:t>
            </a:r>
            <a:r>
              <a:rPr lang="en-GB" sz="4400" dirty="0" smtClean="0"/>
              <a:t> ?</a:t>
            </a:r>
            <a:endParaRPr lang="en-GB" sz="4400" dirty="0" smtClean="0"/>
          </a:p>
          <a:p>
            <a:pPr marL="457200" indent="-457200">
              <a:buFont typeface="Arial"/>
              <a:buChar char="•"/>
            </a:pPr>
            <a:endParaRPr lang="en-GB" sz="4400" dirty="0" smtClean="0"/>
          </a:p>
          <a:p>
            <a:pPr marL="457200" indent="-457200">
              <a:buFont typeface="Arial"/>
              <a:buChar char="•"/>
            </a:pPr>
            <a:r>
              <a:rPr lang="en-GB" sz="4400" dirty="0" err="1" smtClean="0"/>
              <a:t>Où</a:t>
            </a:r>
            <a:r>
              <a:rPr lang="en-GB" sz="4400" dirty="0" smtClean="0"/>
              <a:t> en </a:t>
            </a:r>
            <a:r>
              <a:rPr lang="en-GB" sz="4400" dirty="0" err="1" smtClean="0"/>
              <a:t>sont</a:t>
            </a:r>
            <a:r>
              <a:rPr lang="en-GB" sz="4400" dirty="0" smtClean="0"/>
              <a:t> les </a:t>
            </a:r>
            <a:r>
              <a:rPr lang="en-GB" sz="4400" dirty="0" err="1" smtClean="0"/>
              <a:t>projets</a:t>
            </a:r>
            <a:r>
              <a:rPr lang="en-GB" sz="4400" dirty="0" smtClean="0"/>
              <a:t> ?</a:t>
            </a:r>
            <a:endParaRPr lang="en-GB" sz="4400" dirty="0" smtClean="0"/>
          </a:p>
          <a:p>
            <a:pPr marL="457200" indent="-457200">
              <a:buFont typeface="Arial"/>
              <a:buChar char="•"/>
            </a:pPr>
            <a:endParaRPr lang="en-GB" sz="4400" dirty="0" smtClean="0"/>
          </a:p>
          <a:p>
            <a:pPr marL="457200" indent="-457200">
              <a:buFont typeface="Arial"/>
              <a:buChar char="•"/>
            </a:pPr>
            <a:r>
              <a:rPr lang="en-GB" sz="4400" dirty="0" smtClean="0"/>
              <a:t>A qui </a:t>
            </a:r>
            <a:r>
              <a:rPr lang="en-GB" sz="4400" dirty="0" err="1" smtClean="0"/>
              <a:t>profite</a:t>
            </a:r>
            <a:r>
              <a:rPr lang="en-GB" sz="4400" dirty="0" smtClean="0"/>
              <a:t> </a:t>
            </a:r>
            <a:r>
              <a:rPr lang="en-GB" sz="4400" dirty="0" err="1" smtClean="0"/>
              <a:t>OpenAIRE</a:t>
            </a:r>
            <a:r>
              <a:rPr lang="en-GB" sz="4400" dirty="0" smtClean="0"/>
              <a:t>(plus) ?</a:t>
            </a:r>
            <a:endParaRPr lang="en-GB" sz="4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19052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99684" y="671737"/>
            <a:ext cx="12645027" cy="1163959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1</a:t>
            </a:r>
            <a:r>
              <a:rPr lang="en-GB" sz="6000" dirty="0" smtClean="0"/>
              <a:t>. </a:t>
            </a:r>
            <a:r>
              <a:rPr lang="en-GB" sz="6000" dirty="0" err="1" smtClean="0"/>
              <a:t>Quels</a:t>
            </a:r>
            <a:r>
              <a:rPr lang="en-GB" sz="6000" dirty="0" smtClean="0"/>
              <a:t> </a:t>
            </a:r>
            <a:r>
              <a:rPr lang="en-GB" sz="6000" dirty="0" err="1" smtClean="0"/>
              <a:t>contextes</a:t>
            </a:r>
            <a:r>
              <a:rPr lang="en-GB" sz="6000" dirty="0" smtClean="0"/>
              <a:t>, </a:t>
            </a:r>
            <a:r>
              <a:rPr lang="en-GB" sz="6000" dirty="0" err="1" smtClean="0"/>
              <a:t>quels</a:t>
            </a:r>
            <a:r>
              <a:rPr lang="en-GB" sz="6000" dirty="0" smtClean="0"/>
              <a:t> </a:t>
            </a:r>
            <a:r>
              <a:rPr lang="en-GB" sz="6000" dirty="0" err="1" smtClean="0"/>
              <a:t>objectifs</a:t>
            </a:r>
            <a:r>
              <a:rPr lang="en-GB" sz="6000" dirty="0" smtClean="0"/>
              <a:t> ?</a:t>
            </a:r>
            <a:endParaRPr lang="en-GB" sz="6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Contexte</a:t>
            </a:r>
            <a:r>
              <a:rPr lang="en-GB" dirty="0" smtClean="0"/>
              <a:t> : Open Access Pilot (</a:t>
            </a:r>
            <a:r>
              <a:rPr lang="en-GB" dirty="0" err="1" smtClean="0"/>
              <a:t>juillet</a:t>
            </a:r>
            <a:r>
              <a:rPr lang="en-GB" dirty="0" smtClean="0"/>
              <a:t> 2007) + ERC guidelines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dirty="0" err="1" smtClean="0"/>
              <a:t>Objectif</a:t>
            </a:r>
            <a:r>
              <a:rPr lang="en-GB" dirty="0" smtClean="0"/>
              <a:t> : </a:t>
            </a:r>
            <a:r>
              <a:rPr lang="en-GB" dirty="0" err="1" smtClean="0"/>
              <a:t>accompagner</a:t>
            </a:r>
            <a:r>
              <a:rPr lang="en-GB" dirty="0" smtClean="0"/>
              <a:t> les </a:t>
            </a:r>
            <a:r>
              <a:rPr lang="en-GB" dirty="0" err="1" smtClean="0"/>
              <a:t>chercheurs</a:t>
            </a:r>
            <a:r>
              <a:rPr lang="en-GB" dirty="0" smtClean="0"/>
              <a:t> </a:t>
            </a:r>
            <a:r>
              <a:rPr lang="en-GB" dirty="0" err="1" smtClean="0"/>
              <a:t>concernés</a:t>
            </a:r>
            <a:r>
              <a:rPr lang="en-GB" dirty="0" smtClean="0"/>
              <a:t> par </a:t>
            </a:r>
            <a:r>
              <a:rPr lang="en-GB" dirty="0" err="1" smtClean="0"/>
              <a:t>l’obligation</a:t>
            </a:r>
            <a:r>
              <a:rPr lang="en-GB" dirty="0" smtClean="0"/>
              <a:t> de </a:t>
            </a:r>
            <a:r>
              <a:rPr lang="en-GB" dirty="0" err="1" smtClean="0"/>
              <a:t>dép</a:t>
            </a:r>
            <a:r>
              <a:rPr lang="en-GB" dirty="0" err="1" smtClean="0"/>
              <a:t>ôt</a:t>
            </a:r>
            <a:r>
              <a:rPr lang="en-GB" dirty="0" smtClean="0"/>
              <a:t> (Special Clause 39)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dirty="0" err="1" smtClean="0"/>
              <a:t>Partenaire</a:t>
            </a:r>
            <a:r>
              <a:rPr lang="en-GB" dirty="0" smtClean="0"/>
              <a:t> FR :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5e </a:t>
            </a:r>
            <a:r>
              <a:rPr lang="en-US" dirty="0" err="1"/>
              <a:t>journées</a:t>
            </a:r>
            <a:r>
              <a:rPr lang="en-US" dirty="0"/>
              <a:t> Open Access de Couperin, Paris, 25 </a:t>
            </a:r>
            <a:r>
              <a:rPr lang="en-US" dirty="0" err="1"/>
              <a:t>janvier</a:t>
            </a:r>
            <a:r>
              <a:rPr lang="en-US" dirty="0"/>
              <a:t> </a:t>
            </a:r>
            <a:r>
              <a:rPr lang="en-US" dirty="0" smtClean="0"/>
              <a:t>2013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30A0E4E-93C7-974F-9CD6-534DEEE0329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2" name="Image 1" descr="04._The_OpenAire_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29410" r="14687" b="31322"/>
          <a:stretch/>
        </p:blipFill>
        <p:spPr>
          <a:xfrm>
            <a:off x="2800202" y="2771800"/>
            <a:ext cx="4293697" cy="19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couperi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22" y="7380312"/>
            <a:ext cx="2272928" cy="7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7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99684" y="671737"/>
            <a:ext cx="12645027" cy="1163959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1</a:t>
            </a:r>
            <a:r>
              <a:rPr lang="en-GB" sz="6000" dirty="0" smtClean="0"/>
              <a:t>. </a:t>
            </a:r>
            <a:r>
              <a:rPr lang="en-GB" sz="6000" dirty="0" err="1" smtClean="0"/>
              <a:t>Quels</a:t>
            </a:r>
            <a:r>
              <a:rPr lang="en-GB" sz="6000" dirty="0" smtClean="0"/>
              <a:t> </a:t>
            </a:r>
            <a:r>
              <a:rPr lang="en-GB" sz="6000" dirty="0" err="1" smtClean="0"/>
              <a:t>contextes</a:t>
            </a:r>
            <a:r>
              <a:rPr lang="en-GB" sz="6000" dirty="0" smtClean="0"/>
              <a:t>, </a:t>
            </a:r>
            <a:r>
              <a:rPr lang="en-GB" sz="6000" dirty="0" err="1" smtClean="0"/>
              <a:t>quels</a:t>
            </a:r>
            <a:r>
              <a:rPr lang="en-GB" sz="6000" dirty="0" smtClean="0"/>
              <a:t> </a:t>
            </a:r>
            <a:r>
              <a:rPr lang="en-GB" sz="6000" dirty="0" err="1" smtClean="0"/>
              <a:t>objectifs</a:t>
            </a:r>
            <a:r>
              <a:rPr lang="en-GB" sz="6000" dirty="0" smtClean="0"/>
              <a:t> ?</a:t>
            </a:r>
            <a:endParaRPr lang="en-GB" sz="6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Contexte</a:t>
            </a:r>
            <a:r>
              <a:rPr lang="en-GB" dirty="0" smtClean="0"/>
              <a:t> : </a:t>
            </a:r>
            <a:r>
              <a:rPr lang="en-GB" i="1" dirty="0" smtClean="0"/>
              <a:t>Riding the wave </a:t>
            </a:r>
            <a:r>
              <a:rPr lang="en-GB" dirty="0" smtClean="0"/>
              <a:t>(</a:t>
            </a:r>
            <a:r>
              <a:rPr lang="en-GB" dirty="0" err="1" smtClean="0"/>
              <a:t>octobre</a:t>
            </a:r>
            <a:r>
              <a:rPr lang="en-GB" dirty="0" smtClean="0"/>
              <a:t> 2010)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dirty="0" err="1" smtClean="0"/>
              <a:t>Objectif</a:t>
            </a:r>
            <a:r>
              <a:rPr lang="en-GB" dirty="0" smtClean="0"/>
              <a:t> : </a:t>
            </a:r>
            <a:r>
              <a:rPr lang="en-GB" dirty="0" err="1" smtClean="0"/>
              <a:t>lier</a:t>
            </a:r>
            <a:r>
              <a:rPr lang="en-GB" dirty="0" smtClean="0"/>
              <a:t> publications et datasets </a:t>
            </a:r>
            <a:r>
              <a:rPr lang="en-GB" dirty="0" err="1" smtClean="0"/>
              <a:t>sur</a:t>
            </a:r>
            <a:r>
              <a:rPr lang="en-GB" dirty="0" smtClean="0"/>
              <a:t> un </a:t>
            </a:r>
            <a:r>
              <a:rPr lang="en-GB" dirty="0" err="1" smtClean="0"/>
              <a:t>périmètre</a:t>
            </a:r>
            <a:r>
              <a:rPr lang="en-GB" dirty="0" smtClean="0"/>
              <a:t> plus large</a:t>
            </a:r>
            <a:endParaRPr lang="en-GB" dirty="0" smtClean="0"/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dirty="0" err="1" smtClean="0"/>
              <a:t>Partenaire</a:t>
            </a:r>
            <a:r>
              <a:rPr lang="en-GB" dirty="0" smtClean="0"/>
              <a:t> FR :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5e </a:t>
            </a:r>
            <a:r>
              <a:rPr lang="en-US" dirty="0" err="1"/>
              <a:t>journées</a:t>
            </a:r>
            <a:r>
              <a:rPr lang="en-US" dirty="0"/>
              <a:t> Open Access de Couperin, Paris, 25 </a:t>
            </a:r>
            <a:r>
              <a:rPr lang="en-US" dirty="0" err="1"/>
              <a:t>janvier</a:t>
            </a:r>
            <a:r>
              <a:rPr lang="en-US" dirty="0"/>
              <a:t> </a:t>
            </a:r>
            <a:r>
              <a:rPr lang="en-US" dirty="0" smtClean="0"/>
              <a:t>2013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30A0E4E-93C7-974F-9CD6-534DEEE0329C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4" name="Image 3" descr="3816471_3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6030" r="-1" b="10214"/>
          <a:stretch/>
        </p:blipFill>
        <p:spPr>
          <a:xfrm>
            <a:off x="2800202" y="2555776"/>
            <a:ext cx="2594900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Capture d’écran 2013-01-25 à 00.15.3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8" t="15651" r="25090" b="10940"/>
          <a:stretch/>
        </p:blipFill>
        <p:spPr>
          <a:xfrm>
            <a:off x="10505058" y="3779912"/>
            <a:ext cx="2347450" cy="2285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couperi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514" y="7236296"/>
            <a:ext cx="2272928" cy="7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1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2250" y="323528"/>
            <a:ext cx="11954496" cy="1368150"/>
          </a:xfrm>
        </p:spPr>
        <p:txBody>
          <a:bodyPr>
            <a:normAutofit/>
          </a:bodyPr>
          <a:lstStyle/>
          <a:p>
            <a:r>
              <a:rPr lang="en-GB" sz="5400" dirty="0"/>
              <a:t>2. </a:t>
            </a:r>
            <a:r>
              <a:rPr lang="en-GB" sz="5400" dirty="0" err="1"/>
              <a:t>Où</a:t>
            </a:r>
            <a:r>
              <a:rPr lang="en-GB" sz="5400" dirty="0"/>
              <a:t> en </a:t>
            </a:r>
            <a:r>
              <a:rPr lang="en-GB" sz="5400" dirty="0" err="1"/>
              <a:t>sont</a:t>
            </a:r>
            <a:r>
              <a:rPr lang="en-GB" sz="5400" dirty="0"/>
              <a:t> les </a:t>
            </a:r>
            <a:r>
              <a:rPr lang="en-GB" sz="5400" dirty="0" err="1"/>
              <a:t>projets</a:t>
            </a:r>
            <a:r>
              <a:rPr lang="en-GB" sz="5400" dirty="0"/>
              <a:t> ?</a:t>
            </a:r>
            <a:endParaRPr lang="en-GB" sz="5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48074" y="8623302"/>
            <a:ext cx="13610928" cy="485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5e </a:t>
            </a:r>
            <a:r>
              <a:rPr lang="en-US" dirty="0" err="1" smtClean="0"/>
              <a:t>journées</a:t>
            </a:r>
            <a:r>
              <a:rPr lang="en-US" dirty="0" smtClean="0"/>
              <a:t> Open Access de Couperin</a:t>
            </a:r>
            <a:r>
              <a:rPr lang="en-US" dirty="0" smtClean="0"/>
              <a:t>, </a:t>
            </a:r>
            <a:r>
              <a:rPr lang="en-US" dirty="0" smtClean="0"/>
              <a:t>Paris</a:t>
            </a:r>
            <a:r>
              <a:rPr lang="en-US" dirty="0" smtClean="0"/>
              <a:t>, 25 </a:t>
            </a:r>
            <a:r>
              <a:rPr lang="en-US" dirty="0" err="1" smtClean="0"/>
              <a:t>janvier</a:t>
            </a:r>
            <a:r>
              <a:rPr lang="en-US" dirty="0" smtClean="0"/>
              <a:t>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8A24DD-5EB0-604F-AAB4-280A8231719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290446" y="5530679"/>
            <a:ext cx="1846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feld 3"/>
          <p:cNvSpPr txBox="1">
            <a:spLocks noChangeArrowheads="1"/>
          </p:cNvSpPr>
          <p:nvPr/>
        </p:nvSpPr>
        <p:spPr bwMode="auto">
          <a:xfrm>
            <a:off x="2872210" y="2123728"/>
            <a:ext cx="128174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4400" dirty="0" err="1" smtClean="0">
                <a:solidFill>
                  <a:schemeClr val="accent1"/>
                </a:solidFill>
              </a:rPr>
              <a:t>Volet</a:t>
            </a:r>
            <a:r>
              <a:rPr lang="en-GB" sz="4400" dirty="0" smtClean="0">
                <a:solidFill>
                  <a:schemeClr val="accent1"/>
                </a:solidFill>
              </a:rPr>
              <a:t> technique : </a:t>
            </a:r>
            <a:r>
              <a:rPr lang="en-GB" sz="4400" dirty="0" err="1" smtClean="0">
                <a:solidFill>
                  <a:schemeClr val="accent1"/>
                </a:solidFill>
              </a:rPr>
              <a:t>mise</a:t>
            </a:r>
            <a:r>
              <a:rPr lang="en-GB" sz="4400" dirty="0" smtClean="0">
                <a:solidFill>
                  <a:schemeClr val="accent1"/>
                </a:solidFill>
              </a:rPr>
              <a:t> en place </a:t>
            </a:r>
            <a:r>
              <a:rPr lang="en-GB" sz="4400" dirty="0" err="1" smtClean="0">
                <a:solidFill>
                  <a:schemeClr val="accent1"/>
                </a:solidFill>
              </a:rPr>
              <a:t>d’une</a:t>
            </a:r>
            <a:r>
              <a:rPr lang="en-GB" sz="4400" dirty="0" smtClean="0">
                <a:solidFill>
                  <a:schemeClr val="accent1"/>
                </a:solidFill>
              </a:rPr>
              <a:t> e-infrastructure</a:t>
            </a: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016226" y="3491880"/>
            <a:ext cx="1209734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3200" dirty="0" smtClean="0"/>
              <a:t>Architecture </a:t>
            </a:r>
            <a:r>
              <a:rPr lang="en-GB" sz="3200" dirty="0" err="1" smtClean="0"/>
              <a:t>distribuée</a:t>
            </a:r>
            <a:endParaRPr lang="en-GB" sz="3200" dirty="0"/>
          </a:p>
          <a:p>
            <a:endParaRPr lang="en-GB" sz="3200" dirty="0" smtClean="0"/>
          </a:p>
          <a:p>
            <a:pPr marL="457200" indent="-457200">
              <a:buFont typeface="Arial"/>
              <a:buChar char="•"/>
            </a:pPr>
            <a:r>
              <a:rPr lang="en-GB" sz="3200" dirty="0" err="1" smtClean="0"/>
              <a:t>Impératif</a:t>
            </a:r>
            <a:r>
              <a:rPr lang="en-GB" sz="3200" dirty="0" smtClean="0"/>
              <a:t> </a:t>
            </a:r>
            <a:r>
              <a:rPr lang="en-GB" sz="3200" dirty="0" err="1" smtClean="0"/>
              <a:t>d’interopérabilité</a:t>
            </a:r>
            <a:r>
              <a:rPr lang="en-GB" sz="3200" dirty="0" smtClean="0"/>
              <a:t>… </a:t>
            </a:r>
            <a:r>
              <a:rPr lang="en-GB" sz="3200" dirty="0" err="1" smtClean="0"/>
              <a:t>c’est</a:t>
            </a:r>
            <a:r>
              <a:rPr lang="en-GB" sz="3200" dirty="0" smtClean="0"/>
              <a:t> possible !</a:t>
            </a:r>
          </a:p>
          <a:p>
            <a:pPr marL="865440" lvl="1" indent="-457200">
              <a:buFont typeface="Arial"/>
              <a:buChar char="•"/>
            </a:pPr>
            <a:r>
              <a:rPr lang="en-GB" sz="3200" dirty="0"/>
              <a:t>p</a:t>
            </a:r>
            <a:r>
              <a:rPr lang="en-GB" sz="3200" dirty="0" smtClean="0"/>
              <a:t>ublications : </a:t>
            </a:r>
            <a:r>
              <a:rPr lang="en-GB" sz="3200" i="1" dirty="0" err="1" smtClean="0"/>
              <a:t>OpenAIRE</a:t>
            </a:r>
            <a:r>
              <a:rPr lang="en-GB" sz="3200" i="1" dirty="0" smtClean="0"/>
              <a:t> guidelines v 2.0 </a:t>
            </a:r>
            <a:r>
              <a:rPr lang="en-GB" sz="3200" dirty="0" smtClean="0"/>
              <a:t>(</a:t>
            </a:r>
            <a:r>
              <a:rPr lang="en-GB" sz="3200" dirty="0" err="1" smtClean="0"/>
              <a:t>oct.</a:t>
            </a:r>
            <a:r>
              <a:rPr lang="en-GB" sz="3200" dirty="0" smtClean="0"/>
              <a:t> 2012)</a:t>
            </a:r>
            <a:endParaRPr lang="en-GB" sz="3200" i="1" dirty="0" smtClean="0"/>
          </a:p>
          <a:p>
            <a:pPr marL="865440" lvl="1" indent="-457200">
              <a:buFont typeface="Arial"/>
              <a:buChar char="•"/>
            </a:pPr>
            <a:r>
              <a:rPr lang="en-GB" sz="3200" dirty="0"/>
              <a:t>d</a:t>
            </a:r>
            <a:r>
              <a:rPr lang="en-GB" sz="3200" dirty="0" smtClean="0"/>
              <a:t>atasets : </a:t>
            </a:r>
            <a:r>
              <a:rPr lang="en-GB" sz="3200" dirty="0" err="1"/>
              <a:t>h</a:t>
            </a:r>
            <a:r>
              <a:rPr lang="en-GB" sz="3200" dirty="0" err="1" smtClean="0"/>
              <a:t>ypothèse</a:t>
            </a:r>
            <a:r>
              <a:rPr lang="en-GB" sz="3200" dirty="0" smtClean="0"/>
              <a:t> de reprise du </a:t>
            </a:r>
            <a:r>
              <a:rPr lang="en-GB" sz="3200" dirty="0" err="1" smtClean="0"/>
              <a:t>schéma</a:t>
            </a:r>
            <a:r>
              <a:rPr lang="en-GB" sz="3200" dirty="0" smtClean="0"/>
              <a:t> </a:t>
            </a:r>
            <a:r>
              <a:rPr lang="en-GB" sz="3200" dirty="0" err="1" smtClean="0"/>
              <a:t>Datacite</a:t>
            </a:r>
            <a:r>
              <a:rPr lang="en-GB" sz="3200" dirty="0" smtClean="0"/>
              <a:t> (sans DOI)</a:t>
            </a:r>
          </a:p>
          <a:p>
            <a:pPr marL="865440" lvl="1" indent="-457200">
              <a:buFont typeface="Arial"/>
              <a:buChar char="•"/>
            </a:pPr>
            <a:r>
              <a:rPr lang="en-GB" sz="3200" dirty="0"/>
              <a:t>w</a:t>
            </a:r>
            <a:r>
              <a:rPr lang="en-GB" sz="3200" dirty="0" smtClean="0"/>
              <a:t>orkshop </a:t>
            </a:r>
            <a:r>
              <a:rPr lang="en-GB" sz="3200" dirty="0" err="1" smtClean="0"/>
              <a:t>spécifique</a:t>
            </a:r>
            <a:r>
              <a:rPr lang="en-GB" sz="3200" dirty="0" smtClean="0"/>
              <a:t> </a:t>
            </a:r>
            <a:r>
              <a:rPr lang="en-GB" sz="3200" dirty="0" err="1" smtClean="0"/>
              <a:t>à</a:t>
            </a:r>
            <a:r>
              <a:rPr lang="en-GB" sz="3200" dirty="0" smtClean="0"/>
              <a:t> </a:t>
            </a:r>
            <a:r>
              <a:rPr lang="en-GB" sz="3200" dirty="0" err="1" smtClean="0"/>
              <a:t>l’Univ</a:t>
            </a:r>
            <a:r>
              <a:rPr lang="en-GB" sz="3200" dirty="0" smtClean="0"/>
              <a:t>. de Minho les 7 et 8 </a:t>
            </a:r>
            <a:r>
              <a:rPr lang="en-GB" sz="3200" dirty="0" err="1" smtClean="0"/>
              <a:t>février</a:t>
            </a:r>
            <a:r>
              <a:rPr lang="en-GB" sz="3200" dirty="0" smtClean="0"/>
              <a:t> 2013</a:t>
            </a:r>
            <a:endParaRPr lang="en-GB" sz="3200" dirty="0"/>
          </a:p>
          <a:p>
            <a:pPr marL="865440" lvl="1" indent="-457200">
              <a:buFont typeface="Arial"/>
              <a:buChar char="•"/>
            </a:pPr>
            <a:endParaRPr lang="en-GB" sz="3200" dirty="0" smtClean="0"/>
          </a:p>
          <a:p>
            <a:r>
              <a:rPr lang="en-GB" sz="3200" dirty="0" err="1" smtClean="0"/>
              <a:t>Résultats</a:t>
            </a:r>
            <a:r>
              <a:rPr lang="en-GB" sz="3200" dirty="0" smtClean="0"/>
              <a:t> pour la </a:t>
            </a:r>
            <a:r>
              <a:rPr lang="en-GB" sz="3200" i="1" dirty="0" smtClean="0"/>
              <a:t>compliance</a:t>
            </a:r>
            <a:r>
              <a:rPr lang="en-GB" sz="3200" dirty="0" smtClean="0"/>
              <a:t> des Archives </a:t>
            </a:r>
            <a:r>
              <a:rPr lang="en-GB" sz="3200" dirty="0" err="1" smtClean="0"/>
              <a:t>Ouvertes</a:t>
            </a:r>
            <a:r>
              <a:rPr lang="en-GB" sz="3200" dirty="0" smtClean="0"/>
              <a:t> :</a:t>
            </a:r>
          </a:p>
          <a:p>
            <a:r>
              <a:rPr lang="en-GB" sz="3200" dirty="0" smtClean="0"/>
              <a:t>EU : variable </a:t>
            </a:r>
            <a:r>
              <a:rPr lang="en-GB" sz="3200" dirty="0" err="1" smtClean="0"/>
              <a:t>selon</a:t>
            </a:r>
            <a:r>
              <a:rPr lang="en-GB" sz="3200" dirty="0" smtClean="0"/>
              <a:t> les pays</a:t>
            </a:r>
            <a:endParaRPr lang="en-GB" sz="3200" dirty="0"/>
          </a:p>
          <a:p>
            <a:r>
              <a:rPr lang="en-GB" sz="3200" dirty="0" smtClean="0"/>
              <a:t>FR : </a:t>
            </a:r>
            <a:r>
              <a:rPr lang="en-GB" sz="3200" dirty="0" err="1" smtClean="0"/>
              <a:t>compatibilité</a:t>
            </a:r>
            <a:r>
              <a:rPr lang="en-GB" sz="3200" dirty="0" smtClean="0"/>
              <a:t> des </a:t>
            </a:r>
            <a:r>
              <a:rPr lang="en-GB" sz="3200" dirty="0" err="1" smtClean="0"/>
              <a:t>principales</a:t>
            </a:r>
            <a:r>
              <a:rPr lang="en-GB" sz="3200" dirty="0" smtClean="0"/>
              <a:t> archives (HAL, OATAO,  </a:t>
            </a:r>
            <a:r>
              <a:rPr lang="en-GB" sz="3200" dirty="0" err="1" smtClean="0"/>
              <a:t>Archimer</a:t>
            </a:r>
            <a:r>
              <a:rPr lang="en-GB" sz="3200" dirty="0" smtClean="0"/>
              <a:t>, </a:t>
            </a:r>
            <a:r>
              <a:rPr lang="en-GB" sz="3200" dirty="0" err="1" smtClean="0"/>
              <a:t>ProdINRA</a:t>
            </a:r>
            <a:r>
              <a:rPr lang="en-GB" sz="3200" dirty="0" smtClean="0"/>
              <a:t>…)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727502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5730" y="323531"/>
            <a:ext cx="11954496" cy="1368150"/>
          </a:xfrm>
        </p:spPr>
        <p:txBody>
          <a:bodyPr>
            <a:normAutofit/>
          </a:bodyPr>
          <a:lstStyle/>
          <a:p>
            <a:r>
              <a:rPr lang="en-GB" sz="5400" dirty="0"/>
              <a:t>2. </a:t>
            </a:r>
            <a:r>
              <a:rPr lang="en-GB" sz="5400" dirty="0" err="1"/>
              <a:t>Où</a:t>
            </a:r>
            <a:r>
              <a:rPr lang="en-GB" sz="5400" dirty="0"/>
              <a:t> en </a:t>
            </a:r>
            <a:r>
              <a:rPr lang="en-GB" sz="5400" dirty="0" err="1"/>
              <a:t>sont</a:t>
            </a:r>
            <a:r>
              <a:rPr lang="en-GB" sz="5400" dirty="0"/>
              <a:t> les </a:t>
            </a:r>
            <a:r>
              <a:rPr lang="en-GB" sz="5400" dirty="0" err="1"/>
              <a:t>projets</a:t>
            </a:r>
            <a:r>
              <a:rPr lang="en-GB" sz="5400" dirty="0"/>
              <a:t> ?</a:t>
            </a:r>
            <a:endParaRPr lang="en-GB" sz="5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48074" y="8623302"/>
            <a:ext cx="13610928" cy="485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5e </a:t>
            </a:r>
            <a:r>
              <a:rPr lang="en-US" dirty="0" err="1" smtClean="0"/>
              <a:t>journées</a:t>
            </a:r>
            <a:r>
              <a:rPr lang="en-US" dirty="0" smtClean="0"/>
              <a:t> Open Access de Couperin</a:t>
            </a:r>
            <a:r>
              <a:rPr lang="en-US" dirty="0" smtClean="0"/>
              <a:t>, </a:t>
            </a:r>
            <a:r>
              <a:rPr lang="en-US" dirty="0" smtClean="0"/>
              <a:t>Paris</a:t>
            </a:r>
            <a:r>
              <a:rPr lang="en-US" dirty="0" smtClean="0"/>
              <a:t>, 25 </a:t>
            </a:r>
            <a:r>
              <a:rPr lang="en-US" dirty="0" err="1" smtClean="0"/>
              <a:t>janvier</a:t>
            </a:r>
            <a:r>
              <a:rPr lang="en-US" dirty="0" smtClean="0"/>
              <a:t>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8A24DD-5EB0-604F-AAB4-280A8231719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290446" y="5530679"/>
            <a:ext cx="1846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feld 3"/>
          <p:cNvSpPr txBox="1">
            <a:spLocks noChangeArrowheads="1"/>
          </p:cNvSpPr>
          <p:nvPr/>
        </p:nvSpPr>
        <p:spPr bwMode="auto">
          <a:xfrm>
            <a:off x="2872210" y="2123728"/>
            <a:ext cx="128174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4400" dirty="0" err="1" smtClean="0">
                <a:solidFill>
                  <a:schemeClr val="accent1"/>
                </a:solidFill>
              </a:rPr>
              <a:t>Volet</a:t>
            </a:r>
            <a:r>
              <a:rPr lang="en-GB" sz="4400" dirty="0" smtClean="0">
                <a:solidFill>
                  <a:schemeClr val="accent1"/>
                </a:solidFill>
              </a:rPr>
              <a:t> communication : travail en </a:t>
            </a:r>
            <a:r>
              <a:rPr lang="en-GB" sz="4400" dirty="0" err="1" smtClean="0">
                <a:solidFill>
                  <a:schemeClr val="accent1"/>
                </a:solidFill>
              </a:rPr>
              <a:t>réseau</a:t>
            </a: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016226" y="3491880"/>
            <a:ext cx="12745416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3200" dirty="0" err="1" smtClean="0"/>
              <a:t>Empreinte</a:t>
            </a:r>
            <a:r>
              <a:rPr lang="en-GB" sz="3200" dirty="0" smtClean="0"/>
              <a:t> </a:t>
            </a:r>
            <a:r>
              <a:rPr lang="en-GB" sz="3200" dirty="0" err="1" smtClean="0"/>
              <a:t>européenne</a:t>
            </a:r>
            <a:r>
              <a:rPr lang="en-GB" sz="3200" dirty="0" smtClean="0"/>
              <a:t> : 27 pays de </a:t>
            </a:r>
            <a:r>
              <a:rPr lang="en-GB" sz="3200" dirty="0" err="1" smtClean="0"/>
              <a:t>l’UE</a:t>
            </a:r>
            <a:r>
              <a:rPr lang="en-GB" sz="3200" dirty="0" smtClean="0"/>
              <a:t> + </a:t>
            </a:r>
            <a:r>
              <a:rPr lang="en-GB" sz="3200" dirty="0" err="1" smtClean="0"/>
              <a:t>Croatie</a:t>
            </a:r>
            <a:r>
              <a:rPr lang="en-GB" sz="3200" dirty="0" smtClean="0"/>
              <a:t>, </a:t>
            </a:r>
            <a:r>
              <a:rPr lang="en-GB" sz="3200" dirty="0" err="1" smtClean="0"/>
              <a:t>Islande</a:t>
            </a:r>
            <a:r>
              <a:rPr lang="en-GB" sz="3200" dirty="0" smtClean="0"/>
              <a:t>, </a:t>
            </a:r>
            <a:r>
              <a:rPr lang="en-GB" sz="3200" dirty="0" err="1" smtClean="0"/>
              <a:t>Norvège</a:t>
            </a:r>
            <a:r>
              <a:rPr lang="en-GB" sz="3200" dirty="0" smtClean="0"/>
              <a:t>, Suisse, </a:t>
            </a:r>
            <a:r>
              <a:rPr lang="en-GB" sz="3200" dirty="0" err="1" smtClean="0"/>
              <a:t>Turquie</a:t>
            </a:r>
            <a:endParaRPr lang="en-GB" sz="3200" dirty="0"/>
          </a:p>
          <a:p>
            <a:pPr marL="457200" indent="-457200">
              <a:buFont typeface="Arial"/>
              <a:buChar char="•"/>
            </a:pPr>
            <a:endParaRPr lang="en-GB" sz="3200" dirty="0" smtClean="0"/>
          </a:p>
          <a:p>
            <a:pPr marL="457200" indent="-457200">
              <a:buFont typeface="Arial"/>
              <a:buChar char="•"/>
            </a:pPr>
            <a:r>
              <a:rPr lang="en-GB" sz="3200" dirty="0" err="1" smtClean="0"/>
              <a:t>Présentations</a:t>
            </a:r>
            <a:r>
              <a:rPr lang="en-GB" sz="3200" dirty="0" smtClean="0"/>
              <a:t> : 4</a:t>
            </a:r>
            <a:r>
              <a:rPr lang="en-GB" sz="3200" baseline="30000" dirty="0" smtClean="0"/>
              <a:t>e</a:t>
            </a:r>
            <a:r>
              <a:rPr lang="en-GB" sz="3200" dirty="0" smtClean="0"/>
              <a:t> </a:t>
            </a:r>
            <a:r>
              <a:rPr lang="en-GB" sz="3200" dirty="0" err="1" smtClean="0"/>
              <a:t>journées</a:t>
            </a:r>
            <a:r>
              <a:rPr lang="en-GB" sz="3200" dirty="0" smtClean="0"/>
              <a:t> Open </a:t>
            </a:r>
            <a:r>
              <a:rPr lang="en-GB" sz="3200" dirty="0" err="1" smtClean="0"/>
              <a:t>Acccess</a:t>
            </a:r>
            <a:r>
              <a:rPr lang="en-GB" sz="3200" dirty="0" smtClean="0"/>
              <a:t> Couperin (mars 2011)</a:t>
            </a:r>
          </a:p>
          <a:p>
            <a:pPr marL="457200" indent="-457200">
              <a:buFont typeface="Arial"/>
              <a:buChar char="•"/>
            </a:pPr>
            <a:endParaRPr lang="en-GB" sz="3200" dirty="0"/>
          </a:p>
          <a:p>
            <a:pPr marL="457200" indent="-457200">
              <a:buFont typeface="Arial"/>
              <a:buChar char="•"/>
            </a:pPr>
            <a:r>
              <a:rPr lang="en-GB" sz="3200" dirty="0" err="1" smtClean="0"/>
              <a:t>Veille</a:t>
            </a:r>
            <a:r>
              <a:rPr lang="en-GB" sz="3200" dirty="0" smtClean="0"/>
              <a:t> et prise de contact </a:t>
            </a:r>
            <a:r>
              <a:rPr lang="en-GB" sz="3200" dirty="0" err="1" smtClean="0"/>
              <a:t>systématique</a:t>
            </a:r>
            <a:r>
              <a:rPr lang="en-GB" sz="3200" dirty="0" smtClean="0"/>
              <a:t> : 7</a:t>
            </a:r>
            <a:r>
              <a:rPr lang="en-GB" sz="3200" baseline="30000" dirty="0" smtClean="0"/>
              <a:t>e</a:t>
            </a:r>
            <a:r>
              <a:rPr lang="en-GB" sz="3200" dirty="0" smtClean="0"/>
              <a:t> PCRD et ERC</a:t>
            </a:r>
          </a:p>
          <a:p>
            <a:endParaRPr lang="en-GB" sz="3200" dirty="0" smtClean="0"/>
          </a:p>
          <a:p>
            <a:r>
              <a:rPr lang="en-GB" sz="3200" dirty="0" err="1" smtClean="0"/>
              <a:t>Résultats</a:t>
            </a:r>
            <a:r>
              <a:rPr lang="en-GB" sz="3200" dirty="0" smtClean="0"/>
              <a:t> du </a:t>
            </a:r>
            <a:r>
              <a:rPr lang="en-GB" sz="3200" i="1" dirty="0" smtClean="0"/>
              <a:t>networking</a:t>
            </a:r>
            <a:r>
              <a:rPr lang="en-GB" sz="3200" dirty="0" smtClean="0"/>
              <a:t> :</a:t>
            </a:r>
          </a:p>
          <a:p>
            <a:r>
              <a:rPr lang="en-GB" sz="3200" dirty="0" smtClean="0"/>
              <a:t>EU : H2020 !!!</a:t>
            </a:r>
            <a:endParaRPr lang="en-GB" sz="3200" dirty="0"/>
          </a:p>
          <a:p>
            <a:r>
              <a:rPr lang="en-GB" sz="3200" dirty="0" smtClean="0"/>
              <a:t>FR : beaucoup de </a:t>
            </a:r>
            <a:r>
              <a:rPr lang="en-GB" sz="3200" dirty="0" err="1" smtClean="0"/>
              <a:t>contenu</a:t>
            </a:r>
            <a:r>
              <a:rPr lang="en-GB" sz="3200" dirty="0" smtClean="0"/>
              <a:t>, </a:t>
            </a:r>
            <a:r>
              <a:rPr lang="en-GB" sz="3200" dirty="0" err="1" smtClean="0"/>
              <a:t>mais</a:t>
            </a:r>
            <a:r>
              <a:rPr lang="en-GB" sz="3200" dirty="0" smtClean="0"/>
              <a:t> du </a:t>
            </a:r>
            <a:r>
              <a:rPr lang="en-GB" sz="3200" dirty="0" err="1" smtClean="0"/>
              <a:t>chemin</a:t>
            </a:r>
            <a:r>
              <a:rPr lang="en-GB" sz="3200" dirty="0" smtClean="0"/>
              <a:t> </a:t>
            </a:r>
            <a:r>
              <a:rPr lang="en-GB" sz="3200" dirty="0" err="1" smtClean="0"/>
              <a:t>reste</a:t>
            </a:r>
            <a:r>
              <a:rPr lang="en-GB" sz="3200" dirty="0" smtClean="0"/>
              <a:t> </a:t>
            </a:r>
            <a:r>
              <a:rPr lang="en-GB" sz="3200" dirty="0" err="1" smtClean="0"/>
              <a:t>à</a:t>
            </a:r>
            <a:r>
              <a:rPr lang="en-GB" sz="3200" dirty="0" smtClean="0"/>
              <a:t> faire</a:t>
            </a:r>
            <a:endParaRPr lang="en-GB" sz="3200" dirty="0"/>
          </a:p>
          <a:p>
            <a:pPr marL="457200" indent="-457200">
              <a:buFont typeface="Arial"/>
              <a:buChar char="•"/>
            </a:pPr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66113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0" y="3203848"/>
            <a:ext cx="16257588" cy="2292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5152" tIns="72576" rIns="145152" bIns="72576" anchor="b"/>
          <a:lstStyle/>
          <a:p>
            <a:r>
              <a:rPr lang="en-US" dirty="0" err="1" smtClean="0">
                <a:solidFill>
                  <a:srgbClr val="FFFFFF"/>
                </a:solidFill>
              </a:rPr>
              <a:t>OpenAIRE</a:t>
            </a:r>
            <a:r>
              <a:rPr lang="en-US" dirty="0" smtClean="0">
                <a:solidFill>
                  <a:srgbClr val="FFFFFF"/>
                </a:solidFill>
              </a:rPr>
              <a:t> HUB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7" name="Striped Right Arrow 86"/>
          <p:cNvSpPr/>
          <p:nvPr/>
        </p:nvSpPr>
        <p:spPr>
          <a:xfrm rot="16200000">
            <a:off x="7666505" y="2722265"/>
            <a:ext cx="734907" cy="1047711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/>
          <a:lstStyle/>
          <a:p>
            <a:endParaRPr lang="en-US"/>
          </a:p>
        </p:txBody>
      </p:sp>
      <p:sp>
        <p:nvSpPr>
          <p:cNvPr id="78" name="Flowchart: Magnetic Disk 77"/>
          <p:cNvSpPr/>
          <p:nvPr/>
        </p:nvSpPr>
        <p:spPr>
          <a:xfrm>
            <a:off x="3319258" y="3789123"/>
            <a:ext cx="1422539" cy="1286933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5152" tIns="72576" rIns="145152" bIns="72576" anchor="ctr"/>
          <a:lstStyle/>
          <a:p>
            <a:pPr algn="ctr">
              <a:defRPr/>
            </a:pPr>
            <a:r>
              <a:rPr lang="en-US" sz="2200" dirty="0">
                <a:solidFill>
                  <a:prstClr val="white"/>
                </a:solidFill>
              </a:rPr>
              <a:t>CERN </a:t>
            </a:r>
            <a:r>
              <a:rPr lang="en-US" sz="2200" dirty="0" err="1">
                <a:solidFill>
                  <a:prstClr val="white"/>
                </a:solidFill>
              </a:rPr>
              <a:t>Invenio</a:t>
            </a:r>
            <a:endParaRPr lang="en-US" sz="2200" dirty="0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008114" y="1076981"/>
            <a:ext cx="14249474" cy="2342891"/>
            <a:chOff x="335872" y="544988"/>
            <a:chExt cx="8808128" cy="1757168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828" y="1778157"/>
              <a:ext cx="724272" cy="5239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62" name="Picture 7" descr="C:\UoA\OPENAIRE\WP1\OpenAIRE website\images\dropbox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744" y="1276742"/>
              <a:ext cx="574675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2770283" y="558922"/>
              <a:ext cx="204609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Visualize - Manage  </a:t>
              </a:r>
            </a:p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Enhanced Publications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5872" y="1390539"/>
              <a:ext cx="14732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Get support</a:t>
              </a:r>
            </a:p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(NOADs)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34231" y="1197699"/>
              <a:ext cx="2087563" cy="750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Linked Content </a:t>
              </a:r>
            </a:p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Statistics </a:t>
              </a:r>
            </a:p>
            <a:p>
              <a:pPr algn="ctr">
                <a:defRPr/>
              </a:pPr>
              <a:r>
                <a:rPr 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+++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7658" y="1071073"/>
              <a:ext cx="2089150" cy="2654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Search &amp; Browse</a:t>
              </a:r>
            </a:p>
          </p:txBody>
        </p:sp>
        <p:pic>
          <p:nvPicPr>
            <p:cNvPr id="68" name="Picture 20" descr="C:\UoA\OPENAIRE\WP1\OpenAIRE website\images\charttools_logo_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877" y="1652292"/>
              <a:ext cx="636587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1" descr="C:\UoA\OPENAIRE\WP1\OpenAIRE website\images\find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293" y="1322025"/>
              <a:ext cx="509588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4887749" y="720287"/>
              <a:ext cx="2087562" cy="2654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Curate &amp; collaborate</a:t>
              </a:r>
            </a:p>
          </p:txBody>
        </p:sp>
        <p:pic>
          <p:nvPicPr>
            <p:cNvPr id="71" name="Picture 24" descr="C:\UoA\OPENAIRE\WP1\OpenAIRE website\images\collaborateDoc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095" y="948166"/>
              <a:ext cx="673100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1760843" y="544988"/>
              <a:ext cx="1171575" cy="6578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Deposit Publications</a:t>
              </a:r>
            </a:p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&amp; data</a:t>
              </a:r>
            </a:p>
          </p:txBody>
        </p:sp>
        <p:pic>
          <p:nvPicPr>
            <p:cNvPr id="76" name="Picture 61" descr="EP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626" y="1147526"/>
              <a:ext cx="865188" cy="757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7056437" y="789988"/>
              <a:ext cx="2087563" cy="750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Research impact </a:t>
              </a:r>
            </a:p>
            <a:p>
              <a:pPr algn="ctr">
                <a:defRPr/>
              </a:pPr>
              <a:r>
                <a:rPr lang="en-US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Citations, usage statistics</a:t>
              </a:r>
            </a:p>
            <a:p>
              <a:pPr algn="ctr">
                <a:defRPr/>
              </a:pPr>
              <a:r>
                <a:rPr 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+++</a:t>
              </a:r>
              <a:endPara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pic>
          <p:nvPicPr>
            <p:cNvPr id="85" name="Picture 84" descr="bstats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4275" y="1472963"/>
              <a:ext cx="712019" cy="386967"/>
            </a:xfrm>
            <a:prstGeom prst="rect">
              <a:avLst/>
            </a:prstGeom>
          </p:spPr>
        </p:pic>
      </p:grpSp>
      <p:graphicFrame>
        <p:nvGraphicFramePr>
          <p:cNvPr id="92" name="Diagram 91"/>
          <p:cNvGraphicFramePr/>
          <p:nvPr>
            <p:extLst>
              <p:ext uri="{D42A27DB-BD31-4B8C-83A1-F6EECF244321}">
                <p14:modId xmlns:p14="http://schemas.microsoft.com/office/powerpoint/2010/main" val="2112657391"/>
              </p:ext>
            </p:extLst>
          </p:nvPr>
        </p:nvGraphicFramePr>
        <p:xfrm>
          <a:off x="5752530" y="3687303"/>
          <a:ext cx="4834455" cy="146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12007110" y="3477291"/>
            <a:ext cx="4008438" cy="1303432"/>
            <a:chOff x="6753340" y="2607968"/>
            <a:chExt cx="2254526" cy="977574"/>
          </a:xfrm>
        </p:grpSpPr>
        <p:sp>
          <p:nvSpPr>
            <p:cNvPr id="66" name="Up Arrow 65"/>
            <p:cNvSpPr/>
            <p:nvPr/>
          </p:nvSpPr>
          <p:spPr>
            <a:xfrm rot="5400000">
              <a:off x="7584839" y="2909904"/>
              <a:ext cx="288925" cy="387531"/>
            </a:xfrm>
            <a:prstGeom prst="up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930845" y="2607968"/>
              <a:ext cx="1077021" cy="977574"/>
            </a:xfrm>
            <a:prstGeom prst="ellipse">
              <a:avLst/>
            </a:prstGeom>
            <a:blipFill rotWithShape="1">
              <a:blip r:embed="rId1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ectangle 73"/>
            <p:cNvSpPr/>
            <p:nvPr/>
          </p:nvSpPr>
          <p:spPr>
            <a:xfrm>
              <a:off x="6753340" y="2978717"/>
              <a:ext cx="738140" cy="236076"/>
            </a:xfrm>
            <a:prstGeom prst="rect">
              <a:avLst/>
            </a:prstGeom>
            <a:solidFill>
              <a:srgbClr val="2264BC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prstClr val="white"/>
                  </a:solidFill>
                </a:rPr>
                <a:t>APIs</a:t>
              </a:r>
            </a:p>
          </p:txBody>
        </p:sp>
      </p:grpSp>
      <p:sp>
        <p:nvSpPr>
          <p:cNvPr id="90" name="Striped Right Arrow 89"/>
          <p:cNvSpPr/>
          <p:nvPr/>
        </p:nvSpPr>
        <p:spPr>
          <a:xfrm rot="16200000">
            <a:off x="7734245" y="4991331"/>
            <a:ext cx="734907" cy="1047711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/>
          <a:lstStyle/>
          <a:p>
            <a:endParaRPr lang="en-US"/>
          </a:p>
        </p:txBody>
      </p:sp>
      <p:sp>
        <p:nvSpPr>
          <p:cNvPr id="72" name="TextBox 28"/>
          <p:cNvSpPr txBox="1"/>
          <p:nvPr/>
        </p:nvSpPr>
        <p:spPr>
          <a:xfrm>
            <a:off x="11448052" y="6653370"/>
            <a:ext cx="4058603" cy="43895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45152" tIns="72576" rIns="145152" bIns="72576">
            <a:spAutoFit/>
          </a:bodyPr>
          <a:lstStyle/>
          <a:p>
            <a:pPr algn="ctr">
              <a:defRPr/>
            </a:pPr>
            <a:r>
              <a:rPr lang="en-US" sz="1900" b="1" dirty="0">
                <a:solidFill>
                  <a:prstClr val="black"/>
                </a:solidFill>
              </a:rPr>
              <a:t>Guidelines for Data Providers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83839" y="5712457"/>
            <a:ext cx="14180230" cy="3353708"/>
            <a:chOff x="609600" y="4284343"/>
            <a:chExt cx="7975600" cy="2515281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78336" y="6118668"/>
              <a:ext cx="2087562" cy="680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900" b="1" dirty="0">
                  <a:solidFill>
                    <a:prstClr val="black"/>
                  </a:solidFill>
                </a:rPr>
                <a:t>Publication repositories</a:t>
              </a:r>
            </a:p>
            <a:p>
              <a:pPr algn="ctr"/>
              <a:r>
                <a:rPr lang="en-US" sz="1700" i="1" dirty="0">
                  <a:solidFill>
                    <a:srgbClr val="C4652D">
                      <a:lumMod val="75000"/>
                    </a:srgbClr>
                  </a:solidFill>
                </a:rPr>
                <a:t>Institutional &amp; Thematic</a:t>
              </a:r>
            </a:p>
            <a:p>
              <a:pPr algn="ctr"/>
              <a:r>
                <a:rPr lang="en-US" sz="1700" b="1" dirty="0">
                  <a:solidFill>
                    <a:prstClr val="black"/>
                  </a:solidFill>
                </a:rPr>
                <a:t>Open Access Journals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09600" y="4745494"/>
              <a:ext cx="22320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700" b="1" i="1" dirty="0">
                  <a:solidFill>
                    <a:prstClr val="black"/>
                  </a:solidFill>
                </a:rPr>
                <a:t>6,200,000 OA publications</a:t>
              </a:r>
            </a:p>
            <a:p>
              <a:pPr algn="ctr"/>
              <a:r>
                <a:rPr lang="en-US" sz="1700" b="1" i="1" dirty="0">
                  <a:solidFill>
                    <a:prstClr val="black"/>
                  </a:solidFill>
                </a:rPr>
                <a:t>342 </a:t>
              </a:r>
              <a:r>
                <a:rPr lang="en-US" sz="1700" b="1" i="1" dirty="0">
                  <a:solidFill>
                    <a:srgbClr val="C00000"/>
                  </a:solidFill>
                </a:rPr>
                <a:t>validated </a:t>
              </a:r>
              <a:r>
                <a:rPr lang="en-US" sz="1700" b="1" i="1" dirty="0">
                  <a:solidFill>
                    <a:prstClr val="black"/>
                  </a:solidFill>
                </a:rPr>
                <a:t>repositories</a:t>
              </a:r>
              <a:endParaRPr lang="en-US" sz="1700" i="1" dirty="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6727715" y="6053979"/>
              <a:ext cx="1857485" cy="577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274B4F"/>
                  </a:solidFill>
                </a:rPr>
                <a:t>Data repositories</a:t>
              </a:r>
            </a:p>
            <a:p>
              <a:pPr algn="ctr"/>
              <a:r>
                <a:rPr lang="en-US" sz="2200" b="1" dirty="0">
                  <a:solidFill>
                    <a:srgbClr val="274B4F"/>
                  </a:solidFill>
                </a:rPr>
                <a:t>Data Journals</a:t>
              </a:r>
            </a:p>
          </p:txBody>
        </p:sp>
        <p:grpSp>
          <p:nvGrpSpPr>
            <p:cNvPr id="2" name="Group 36"/>
            <p:cNvGrpSpPr>
              <a:grpSpLocks/>
            </p:cNvGrpSpPr>
            <p:nvPr/>
          </p:nvGrpSpPr>
          <p:grpSpPr bwMode="auto">
            <a:xfrm>
              <a:off x="7213110" y="5196511"/>
              <a:ext cx="998891" cy="873422"/>
              <a:chOff x="2977856" y="5451510"/>
              <a:chExt cx="843113" cy="801618"/>
            </a:xfrm>
          </p:grpSpPr>
          <p:sp>
            <p:nvSpPr>
              <p:cNvPr id="38" name="Flowchart: Magnetic Disk 37"/>
              <p:cNvSpPr/>
              <p:nvPr/>
            </p:nvSpPr>
            <p:spPr>
              <a:xfrm>
                <a:off x="3012112" y="5527664"/>
                <a:ext cx="431390" cy="432874"/>
              </a:xfrm>
              <a:prstGeom prst="flowChartMagneticDisk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lowchart: Magnetic Disk 38"/>
              <p:cNvSpPr/>
              <p:nvPr/>
            </p:nvSpPr>
            <p:spPr>
              <a:xfrm>
                <a:off x="3163513" y="5451510"/>
                <a:ext cx="433463" cy="432874"/>
              </a:xfrm>
              <a:prstGeom prst="flowChartMagneticDisk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lowchart: Magnetic Disk 39"/>
              <p:cNvSpPr/>
              <p:nvPr/>
            </p:nvSpPr>
            <p:spPr>
              <a:xfrm>
                <a:off x="3389579" y="5732076"/>
                <a:ext cx="431390" cy="432874"/>
              </a:xfrm>
              <a:prstGeom prst="flowChartMagneticDisk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lowchart: Magnetic Disk 40"/>
              <p:cNvSpPr/>
              <p:nvPr/>
            </p:nvSpPr>
            <p:spPr>
              <a:xfrm>
                <a:off x="2977856" y="5701648"/>
                <a:ext cx="431390" cy="432874"/>
              </a:xfrm>
              <a:prstGeom prst="flowChartMagneticDisk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lowchart: Magnetic Disk 41"/>
              <p:cNvSpPr/>
              <p:nvPr/>
            </p:nvSpPr>
            <p:spPr>
              <a:xfrm>
                <a:off x="3316990" y="5820254"/>
                <a:ext cx="431390" cy="432874"/>
              </a:xfrm>
              <a:prstGeom prst="flowChartMagneticDisk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914842" y="5573806"/>
              <a:ext cx="1474788" cy="265457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i="1" dirty="0">
                  <a:solidFill>
                    <a:prstClr val="white"/>
                  </a:solidFill>
                </a:rPr>
                <a:t>ResearchID (ORCID, ..)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14842" y="5869425"/>
              <a:ext cx="1474788" cy="265457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i="1" dirty="0">
                  <a:solidFill>
                    <a:prstClr val="white"/>
                  </a:solidFill>
                </a:rPr>
                <a:t>OpenDOAR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914842" y="6176062"/>
              <a:ext cx="1474788" cy="265457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i="1" dirty="0">
                  <a:solidFill>
                    <a:prstClr val="white"/>
                  </a:solidFill>
                </a:rPr>
                <a:t>…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22215" y="4885531"/>
              <a:ext cx="958468" cy="5770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prstClr val="white"/>
                  </a:solidFill>
                </a:rPr>
                <a:t>CRIS Systems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63194" y="5920953"/>
              <a:ext cx="1338268" cy="527321"/>
            </a:xfrm>
            <a:prstGeom prst="flowChartMagneticDisk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i="1" dirty="0">
                  <a:solidFill>
                    <a:prstClr val="white"/>
                  </a:solidFill>
                </a:rPr>
                <a:t>National funding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63194" y="5565544"/>
              <a:ext cx="1338268" cy="527321"/>
            </a:xfrm>
            <a:prstGeom prst="flowChartMagneticDisk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i="1" dirty="0">
                  <a:solidFill>
                    <a:prstClr val="white"/>
                  </a:solidFill>
                </a:rPr>
                <a:t>EC  funding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85701" y="4289697"/>
              <a:ext cx="1439863" cy="2654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i="1" dirty="0">
                  <a:solidFill>
                    <a:srgbClr val="C00000"/>
                  </a:solidFill>
                </a:rPr>
                <a:t>Usage data</a:t>
              </a:r>
              <a:endParaRPr lang="en-US" sz="1700" i="1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303911" y="5193961"/>
              <a:ext cx="1199055" cy="859669"/>
              <a:chOff x="5292080" y="5374545"/>
              <a:chExt cx="1440160" cy="1062216"/>
            </a:xfrm>
          </p:grpSpPr>
          <p:sp>
            <p:nvSpPr>
              <p:cNvPr id="11" name="Flowchart: Magnetic Disk 10"/>
              <p:cNvSpPr/>
              <p:nvPr/>
            </p:nvSpPr>
            <p:spPr>
              <a:xfrm>
                <a:off x="6301326" y="5486850"/>
                <a:ext cx="430914" cy="432841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lowchart: Magnetic Disk 11"/>
              <p:cNvSpPr/>
              <p:nvPr/>
            </p:nvSpPr>
            <p:spPr>
              <a:xfrm>
                <a:off x="6156176" y="5889275"/>
                <a:ext cx="433181" cy="430502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lowchart: Magnetic Disk 12"/>
              <p:cNvSpPr/>
              <p:nvPr/>
            </p:nvSpPr>
            <p:spPr>
              <a:xfrm>
                <a:off x="5516609" y="5559379"/>
                <a:ext cx="430914" cy="432842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lowchart: Magnetic Disk 13"/>
              <p:cNvSpPr/>
              <p:nvPr/>
            </p:nvSpPr>
            <p:spPr>
              <a:xfrm>
                <a:off x="5580113" y="5961805"/>
                <a:ext cx="433181" cy="430502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lowchart: Magnetic Disk 14"/>
              <p:cNvSpPr/>
              <p:nvPr/>
            </p:nvSpPr>
            <p:spPr>
              <a:xfrm>
                <a:off x="5292080" y="5816744"/>
                <a:ext cx="433182" cy="432842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lowchart: Magnetic Disk 15"/>
              <p:cNvSpPr/>
              <p:nvPr/>
            </p:nvSpPr>
            <p:spPr>
              <a:xfrm>
                <a:off x="5856805" y="5374545"/>
                <a:ext cx="430914" cy="432841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lowchart: Magnetic Disk 16"/>
              <p:cNvSpPr/>
              <p:nvPr/>
            </p:nvSpPr>
            <p:spPr>
              <a:xfrm>
                <a:off x="5872680" y="6003919"/>
                <a:ext cx="430914" cy="432842"/>
              </a:xfrm>
              <a:prstGeom prst="flowChartMagneticDisk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lowchart: Magnetic Disk 17"/>
              <p:cNvSpPr/>
              <p:nvPr/>
            </p:nvSpPr>
            <p:spPr>
              <a:xfrm>
                <a:off x="5924844" y="5601493"/>
                <a:ext cx="433181" cy="430502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9" name="Picture 2" descr="DRIVER log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15460" y="5373216"/>
              <a:ext cx="454143" cy="4496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782317" y="4284343"/>
              <a:ext cx="1439863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i="1" dirty="0">
                  <a:solidFill>
                    <a:srgbClr val="C00000"/>
                  </a:solidFill>
                </a:rPr>
                <a:t>Metadata</a:t>
              </a:r>
              <a:r>
                <a:rPr lang="en-US" sz="1700" i="1" dirty="0">
                  <a:solidFill>
                    <a:prstClr val="black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700" i="1" dirty="0">
                  <a:solidFill>
                    <a:prstClr val="black"/>
                  </a:solidFill>
                </a:rPr>
                <a:t>on publications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700517" y="4424043"/>
              <a:ext cx="1439863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i="1" dirty="0">
                  <a:solidFill>
                    <a:srgbClr val="C00000"/>
                  </a:solidFill>
                </a:rPr>
                <a:t>Metadata</a:t>
              </a:r>
              <a:r>
                <a:rPr lang="en-US" sz="1700" i="1" dirty="0">
                  <a:solidFill>
                    <a:prstClr val="black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700" i="1" dirty="0">
                  <a:solidFill>
                    <a:prstClr val="black"/>
                  </a:solidFill>
                </a:rPr>
                <a:t>on data</a:t>
              </a:r>
            </a:p>
          </p:txBody>
        </p:sp>
      </p:grpSp>
      <p:sp>
        <p:nvSpPr>
          <p:cNvPr id="95" name="TextBox 28"/>
          <p:cNvSpPr txBox="1"/>
          <p:nvPr/>
        </p:nvSpPr>
        <p:spPr>
          <a:xfrm>
            <a:off x="6007570" y="6110334"/>
            <a:ext cx="3814723" cy="43895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45152" tIns="72576" rIns="145152" bIns="72576">
            <a:spAutoFit/>
          </a:bodyPr>
          <a:lstStyle/>
          <a:p>
            <a:pPr algn="ctr">
              <a:defRPr/>
            </a:pPr>
            <a:r>
              <a:rPr lang="en-US" sz="1900" b="1" dirty="0">
                <a:solidFill>
                  <a:prstClr val="black"/>
                </a:solidFill>
              </a:rPr>
              <a:t>Guidelines for Funding Info </a:t>
            </a:r>
          </a:p>
        </p:txBody>
      </p:sp>
      <p:sp>
        <p:nvSpPr>
          <p:cNvPr id="60" name="TextBox 28"/>
          <p:cNvSpPr txBox="1"/>
          <p:nvPr/>
        </p:nvSpPr>
        <p:spPr>
          <a:xfrm>
            <a:off x="1898013" y="6855401"/>
            <a:ext cx="3814723" cy="43895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45152" tIns="72576" rIns="145152" bIns="72576">
            <a:spAutoFit/>
          </a:bodyPr>
          <a:lstStyle/>
          <a:p>
            <a:pPr algn="ctr">
              <a:defRPr/>
            </a:pPr>
            <a:r>
              <a:rPr lang="en-US" sz="1900" b="1" dirty="0">
                <a:solidFill>
                  <a:prstClr val="black"/>
                </a:solidFill>
              </a:rPr>
              <a:t>Guidelines for Publications </a:t>
            </a:r>
          </a:p>
        </p:txBody>
      </p:sp>
      <p:pic>
        <p:nvPicPr>
          <p:cNvPr id="77" name="Picture 76" descr="d-net_logo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53" y="4639735"/>
            <a:ext cx="970938" cy="72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atacite.jpe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372" y="5858933"/>
            <a:ext cx="769472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86759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9C2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87" grpId="0" animBg="1"/>
      <p:bldP spid="78" grpId="0" animBg="1"/>
      <p:bldGraphic spid="92" grpId="0">
        <p:bldAsOne/>
      </p:bldGraphic>
      <p:bldP spid="90" grpId="0" animBg="1"/>
      <p:bldP spid="72" grpId="0" animBg="1"/>
      <p:bldP spid="95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3. A qui </a:t>
            </a:r>
            <a:r>
              <a:rPr lang="en-GB" sz="6000" dirty="0" err="1" smtClean="0"/>
              <a:t>profite</a:t>
            </a:r>
            <a:r>
              <a:rPr lang="en-GB" sz="6000" dirty="0" smtClean="0"/>
              <a:t> </a:t>
            </a:r>
            <a:r>
              <a:rPr lang="en-GB" sz="6000" dirty="0" err="1" smtClean="0"/>
              <a:t>OpenAIRE</a:t>
            </a:r>
            <a:r>
              <a:rPr lang="en-GB" sz="6000" dirty="0" smtClean="0"/>
              <a:t>(plus) ?</a:t>
            </a:r>
            <a:endParaRPr lang="en-GB" sz="6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err="1" smtClean="0"/>
              <a:t>Chercheurs</a:t>
            </a:r>
            <a:endParaRPr lang="en-GB" dirty="0" smtClean="0"/>
          </a:p>
          <a:p>
            <a:r>
              <a:rPr lang="en-GB" dirty="0" smtClean="0"/>
              <a:t>Data Providers</a:t>
            </a:r>
          </a:p>
          <a:p>
            <a:r>
              <a:rPr lang="en-GB" dirty="0" err="1" smtClean="0"/>
              <a:t>Coordonnateurs</a:t>
            </a:r>
            <a:r>
              <a:rPr lang="en-GB" dirty="0" smtClean="0"/>
              <a:t> de </a:t>
            </a:r>
            <a:r>
              <a:rPr lang="en-GB" dirty="0" err="1" smtClean="0"/>
              <a:t>projets</a:t>
            </a:r>
            <a:endParaRPr lang="en-GB" dirty="0" smtClean="0"/>
          </a:p>
          <a:p>
            <a:r>
              <a:rPr lang="en-GB" dirty="0" err="1" smtClean="0"/>
              <a:t>Pilotes</a:t>
            </a:r>
            <a:r>
              <a:rPr lang="en-GB" dirty="0" smtClean="0"/>
              <a:t> de la </a:t>
            </a:r>
            <a:r>
              <a:rPr lang="en-GB" dirty="0" err="1" smtClean="0"/>
              <a:t>recherche</a:t>
            </a:r>
            <a:endParaRPr lang="en-GB" dirty="0" smtClean="0"/>
          </a:p>
          <a:p>
            <a:r>
              <a:rPr lang="en-GB" dirty="0" err="1" smtClean="0"/>
              <a:t>Autres</a:t>
            </a:r>
            <a:r>
              <a:rPr lang="en-GB" dirty="0" smtClean="0"/>
              <a:t> </a:t>
            </a:r>
            <a:r>
              <a:rPr lang="en-GB" dirty="0" err="1" smtClean="0"/>
              <a:t>acteurs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5e </a:t>
            </a:r>
            <a:r>
              <a:rPr lang="en-US" dirty="0" err="1"/>
              <a:t>journées</a:t>
            </a:r>
            <a:r>
              <a:rPr lang="en-US" dirty="0"/>
              <a:t> Open Access de Couperin, Paris, 25 </a:t>
            </a:r>
            <a:r>
              <a:rPr lang="en-US" dirty="0" err="1"/>
              <a:t>janvier</a:t>
            </a:r>
            <a:r>
              <a:rPr lang="en-US" dirty="0"/>
              <a:t> </a:t>
            </a:r>
            <a:r>
              <a:rPr lang="en-US" dirty="0" smtClean="0"/>
              <a:t>2013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30A0E4E-93C7-974F-9CD6-534DEEE0329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475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Chercheurs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Visibilité</a:t>
            </a:r>
            <a:r>
              <a:rPr lang="en-GB" dirty="0" smtClean="0"/>
              <a:t> des </a:t>
            </a:r>
            <a:r>
              <a:rPr lang="en-GB" dirty="0" err="1" smtClean="0"/>
              <a:t>travaux</a:t>
            </a:r>
            <a:r>
              <a:rPr lang="en-GB" dirty="0" smtClean="0"/>
              <a:t> de </a:t>
            </a:r>
            <a:r>
              <a:rPr lang="en-GB" dirty="0" err="1" smtClean="0"/>
              <a:t>recherche</a:t>
            </a:r>
            <a:r>
              <a:rPr lang="en-GB" dirty="0" smtClean="0"/>
              <a:t> pour </a:t>
            </a:r>
            <a:r>
              <a:rPr lang="en-GB" u="sng" dirty="0" smtClean="0"/>
              <a:t>les </a:t>
            </a:r>
            <a:r>
              <a:rPr lang="en-GB" u="sng" dirty="0" err="1" smtClean="0"/>
              <a:t>financeurs</a:t>
            </a:r>
            <a:endParaRPr lang="en-GB" u="sng" dirty="0" smtClean="0"/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Lien entre les publications et les </a:t>
            </a:r>
            <a:r>
              <a:rPr lang="en-US" dirty="0" err="1" smtClean="0"/>
              <a:t>données</a:t>
            </a:r>
            <a:r>
              <a:rPr lang="en-US" dirty="0" smtClean="0"/>
              <a:t> de la </a:t>
            </a:r>
            <a:r>
              <a:rPr lang="en-US" dirty="0" err="1" smtClean="0"/>
              <a:t>recherche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Rapports </a:t>
            </a:r>
            <a:r>
              <a:rPr lang="en-US" dirty="0" err="1" smtClean="0"/>
              <a:t>sur</a:t>
            </a:r>
            <a:r>
              <a:rPr lang="en-US" dirty="0" smtClean="0"/>
              <a:t> les c</a:t>
            </a:r>
            <a:r>
              <a:rPr lang="en-US" dirty="0" smtClean="0"/>
              <a:t>itations, </a:t>
            </a:r>
            <a:r>
              <a:rPr lang="en-US" dirty="0" err="1" smtClean="0"/>
              <a:t>l’usage</a:t>
            </a:r>
            <a:r>
              <a:rPr lang="en-US" dirty="0" smtClean="0"/>
              <a:t>, </a:t>
            </a:r>
            <a:r>
              <a:rPr lang="en-US" dirty="0" err="1" smtClean="0"/>
              <a:t>l’impact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En plus des </a:t>
            </a:r>
            <a:r>
              <a:rPr lang="en-GB" dirty="0" err="1" smtClean="0"/>
              <a:t>bénéfices</a:t>
            </a:r>
            <a:r>
              <a:rPr lang="en-GB" dirty="0" smtClean="0"/>
              <a:t> </a:t>
            </a:r>
            <a:r>
              <a:rPr lang="en-GB" dirty="0" err="1" smtClean="0"/>
              <a:t>habituels</a:t>
            </a:r>
            <a:r>
              <a:rPr lang="en-GB" dirty="0" smtClean="0"/>
              <a:t> de </a:t>
            </a:r>
            <a:r>
              <a:rPr lang="en-GB" dirty="0" err="1" smtClean="0"/>
              <a:t>l’Open</a:t>
            </a:r>
            <a:r>
              <a:rPr lang="en-GB" dirty="0" smtClean="0"/>
              <a:t> Access…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5e </a:t>
            </a:r>
            <a:r>
              <a:rPr lang="en-US" dirty="0" err="1"/>
              <a:t>journées</a:t>
            </a:r>
            <a:r>
              <a:rPr lang="en-US" dirty="0"/>
              <a:t> Open Access de Couperin, Paris, 25 </a:t>
            </a:r>
            <a:r>
              <a:rPr lang="en-US" dirty="0" err="1"/>
              <a:t>janvier</a:t>
            </a:r>
            <a:r>
              <a:rPr lang="en-US" dirty="0"/>
              <a:t> </a:t>
            </a:r>
            <a:r>
              <a:rPr lang="en-US" dirty="0" smtClean="0"/>
              <a:t>2013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27" name="Picture 26" descr="leaflet_researcher_1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74" y="2843808"/>
            <a:ext cx="2448272" cy="57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32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llet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15464</TotalTime>
  <Pages>0</Pages>
  <Words>726</Words>
  <Characters>0</Characters>
  <Application>Microsoft Macintosh PowerPoint</Application>
  <PresentationFormat>Personnalisé</PresentationFormat>
  <Lines>0</Lines>
  <Paragraphs>181</Paragraphs>
  <Slides>18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Bullets</vt:lpstr>
      <vt:lpstr>OpenAIRE et OpenAIREplus</vt:lpstr>
      <vt:lpstr>Au programme…</vt:lpstr>
      <vt:lpstr>1. Quels contextes, quels objectifs ?</vt:lpstr>
      <vt:lpstr>1. Quels contextes, quels objectifs ?</vt:lpstr>
      <vt:lpstr>2. Où en sont les projets ?</vt:lpstr>
      <vt:lpstr>2. Où en sont les projets ?</vt:lpstr>
      <vt:lpstr>Présentation PowerPoint</vt:lpstr>
      <vt:lpstr>3. A qui profite OpenAIRE(plus) ?</vt:lpstr>
      <vt:lpstr>Chercheurs</vt:lpstr>
      <vt:lpstr>Présentation PowerPoint</vt:lpstr>
      <vt:lpstr>Présentation PowerPoint</vt:lpstr>
      <vt:lpstr>Présentation PowerPoint</vt:lpstr>
      <vt:lpstr>Présentation PowerPoint</vt:lpstr>
      <vt:lpstr>Data Providers</vt:lpstr>
      <vt:lpstr>Coordinateurs de projets</vt:lpstr>
      <vt:lpstr>Pilotes de la recherche</vt:lpstr>
      <vt:lpstr>Autres acteurs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Title</dc:title>
  <dc:creator>GIANNIS</dc:creator>
  <cp:lastModifiedBy>Jean-François Lutz</cp:lastModifiedBy>
  <cp:revision>262</cp:revision>
  <dcterms:modified xsi:type="dcterms:W3CDTF">2013-01-25T13:22:37Z</dcterms:modified>
</cp:coreProperties>
</file>